
<file path=[Content_Types].xml><?xml version="1.0" encoding="utf-8"?>
<Types xmlns="http://schemas.openxmlformats.org/package/2006/content-types">
  <Default Extension="xml" ContentType="application/xml"/>
  <Default Extension="jpeg" ContentType="image/jpe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6030" r:id="rId2"/>
    <p:sldId id="6006" r:id="rId3"/>
    <p:sldId id="6001" r:id="rId4"/>
    <p:sldId id="6002" r:id="rId5"/>
    <p:sldId id="5913" r:id="rId6"/>
    <p:sldId id="5914" r:id="rId7"/>
    <p:sldId id="5915" r:id="rId8"/>
    <p:sldId id="5997" r:id="rId9"/>
    <p:sldId id="5998" r:id="rId10"/>
    <p:sldId id="6177" r:id="rId11"/>
    <p:sldId id="5616" r:id="rId12"/>
    <p:sldId id="5617" r:id="rId13"/>
    <p:sldId id="5618" r:id="rId14"/>
    <p:sldId id="5619" r:id="rId15"/>
    <p:sldId id="5852" r:id="rId16"/>
    <p:sldId id="6178" r:id="rId17"/>
    <p:sldId id="6179" r:id="rId18"/>
    <p:sldId id="6104" r:id="rId19"/>
    <p:sldId id="5670" r:id="rId20"/>
    <p:sldId id="5271" r:id="rId21"/>
    <p:sldId id="5574" r:id="rId22"/>
    <p:sldId id="5272" r:id="rId23"/>
    <p:sldId id="6123" r:id="rId24"/>
    <p:sldId id="6146" r:id="rId25"/>
    <p:sldId id="6147" r:id="rId26"/>
    <p:sldId id="6148" r:id="rId27"/>
    <p:sldId id="6182" r:id="rId28"/>
    <p:sldId id="6183" r:id="rId29"/>
    <p:sldId id="6197" r:id="rId30"/>
    <p:sldId id="6198" r:id="rId31"/>
    <p:sldId id="6153" r:id="rId32"/>
    <p:sldId id="6154" r:id="rId33"/>
    <p:sldId id="6155" r:id="rId34"/>
    <p:sldId id="6156" r:id="rId35"/>
    <p:sldId id="6157" r:id="rId36"/>
    <p:sldId id="6022" r:id="rId37"/>
    <p:sldId id="6023" r:id="rId38"/>
    <p:sldId id="5756" r:id="rId39"/>
    <p:sldId id="5876" r:id="rId40"/>
    <p:sldId id="5881" r:id="rId41"/>
    <p:sldId id="5885" r:id="rId42"/>
    <p:sldId id="5887" r:id="rId43"/>
    <p:sldId id="5896" r:id="rId44"/>
    <p:sldId id="5903" r:id="rId45"/>
    <p:sldId id="6132" r:id="rId46"/>
    <p:sldId id="6106" r:id="rId47"/>
    <p:sldId id="6111" r:id="rId48"/>
    <p:sldId id="5424" r:id="rId49"/>
    <p:sldId id="4850" r:id="rId50"/>
    <p:sldId id="6189" r:id="rId51"/>
    <p:sldId id="6190" r:id="rId52"/>
    <p:sldId id="6191" r:id="rId53"/>
    <p:sldId id="6192" r:id="rId54"/>
    <p:sldId id="6193" r:id="rId55"/>
    <p:sldId id="6194" r:id="rId56"/>
    <p:sldId id="6199" r:id="rId57"/>
    <p:sldId id="5949" r:id="rId58"/>
    <p:sldId id="5951" r:id="rId59"/>
    <p:sldId id="5957" r:id="rId60"/>
    <p:sldId id="5958"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2B3A"/>
    <a:srgbClr val="910000"/>
    <a:srgbClr val="000090"/>
    <a:srgbClr val="00009C"/>
    <a:srgbClr val="032BE1"/>
    <a:srgbClr val="006EC1"/>
    <a:srgbClr val="006950"/>
    <a:srgbClr val="590000"/>
    <a:srgbClr val="F0FFE1"/>
    <a:srgbClr val="FDFC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668" autoAdjust="0"/>
    <p:restoredTop sz="92932" autoAdjust="0"/>
  </p:normalViewPr>
  <p:slideViewPr>
    <p:cSldViewPr snapToGrid="0" snapToObjects="1">
      <p:cViewPr>
        <p:scale>
          <a:sx n="76" d="100"/>
          <a:sy n="76" d="100"/>
        </p:scale>
        <p:origin x="560" y="-568"/>
      </p:cViewPr>
      <p:guideLst>
        <p:guide orient="horz" pos="2160"/>
        <p:guide pos="2880"/>
      </p:guideLst>
    </p:cSldViewPr>
  </p:slideViewPr>
  <p:outlineViewPr>
    <p:cViewPr>
      <p:scale>
        <a:sx n="33" d="100"/>
        <a:sy n="33" d="100"/>
      </p:scale>
      <p:origin x="0" y="692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927E6A-C3CC-4E4E-9FAA-0FB96E17D27A}" type="datetimeFigureOut">
              <a:rPr lang="en-US" smtClean="0"/>
              <a:pPr/>
              <a:t>4/15/19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8D0FA9-7292-874B-B279-5E1C535FA06C}" type="slidenum">
              <a:rPr lang="en-US" smtClean="0"/>
              <a:pPr/>
              <a:t>‹#›</a:t>
            </a:fld>
            <a:endParaRPr lang="en-US"/>
          </a:p>
        </p:txBody>
      </p:sp>
    </p:spTree>
    <p:extLst>
      <p:ext uri="{BB962C8B-B14F-4D97-AF65-F5344CB8AC3E}">
        <p14:creationId xmlns:p14="http://schemas.microsoft.com/office/powerpoint/2010/main" val="29333595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B63D384-6B1E-0C4F-B7F3-6343FC6B3FB4}" type="slidenum">
              <a:rPr lang="en-US" sz="1200"/>
              <a:pPr eaLnBrk="1" hangingPunct="1"/>
              <a:t>2</a:t>
            </a:fld>
            <a:endParaRPr lang="en-US" sz="12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657572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8616AA1-F0B9-4E44-8E49-5A0AC97E48BE}" type="slidenum">
              <a:rPr lang="en-US"/>
              <a:pPr eaLnBrk="1" hangingPunct="1"/>
              <a:t>11</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764361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8616AA1-F0B9-4E44-8E49-5A0AC97E48BE}" type="slidenum">
              <a:rPr lang="en-US"/>
              <a:pPr eaLnBrk="1" hangingPunct="1"/>
              <a:t>12</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36196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B63D384-6B1E-0C4F-B7F3-6343FC6B3FB4}" type="slidenum">
              <a:rPr lang="en-US" sz="1200"/>
              <a:pPr eaLnBrk="1" hangingPunct="1"/>
              <a:t>13</a:t>
            </a:fld>
            <a:endParaRPr lang="en-US" sz="12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94863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FCA8E2-7CC2-0F4E-9896-C2BE5F72DF89}" type="slidenum">
              <a:rPr lang="en-US" sz="1200"/>
              <a:pPr eaLnBrk="1" hangingPunct="1"/>
              <a:t>14</a:t>
            </a:fld>
            <a:endParaRPr lang="en-US" sz="120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50219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2B5E705-C212-7644-BE6A-EE8D6F8960FE}" type="slidenum">
              <a:rPr lang="en-US"/>
              <a:pPr eaLnBrk="1" hangingPunct="1"/>
              <a:t>15</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54012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B63D384-6B1E-0C4F-B7F3-6343FC6B3FB4}" type="slidenum">
              <a:rPr lang="en-US" sz="1200"/>
              <a:pPr eaLnBrk="1" hangingPunct="1"/>
              <a:t>16</a:t>
            </a:fld>
            <a:endParaRPr lang="en-US" sz="12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5443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B63D384-6B1E-0C4F-B7F3-6343FC6B3FB4}" type="slidenum">
              <a:rPr lang="en-US" sz="1200"/>
              <a:pPr eaLnBrk="1" hangingPunct="1"/>
              <a:t>17</a:t>
            </a:fld>
            <a:endParaRPr lang="en-US" sz="12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83602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8616AA1-F0B9-4E44-8E49-5A0AC97E48BE}" type="slidenum">
              <a:rPr lang="en-US"/>
              <a:pPr eaLnBrk="1" hangingPunct="1"/>
              <a:t>18</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31040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B63D384-6B1E-0C4F-B7F3-6343FC6B3FB4}" type="slidenum">
              <a:rPr lang="en-US" sz="1200"/>
              <a:pPr eaLnBrk="1" hangingPunct="1"/>
              <a:t>19</a:t>
            </a:fld>
            <a:endParaRPr lang="en-US" sz="12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15628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14522-E92C-D34A-9C99-FBE8E8A4CF37}" type="slidenum">
              <a:rPr lang="en-US" sz="1200"/>
              <a:pPr eaLnBrk="1" hangingPunct="1"/>
              <a:t>20</a:t>
            </a:fld>
            <a:endParaRPr lang="en-US" sz="12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54712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D793306-FD73-8F4C-BF0F-71E019710CB5}" type="slidenum">
              <a:rPr lang="en-US"/>
              <a:pPr eaLnBrk="1" hangingPunct="1"/>
              <a:t>3</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29324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9C9A088-D9DA-524E-B5FC-68AF86E251AA}" type="slidenum">
              <a:rPr lang="en-US"/>
              <a:pPr eaLnBrk="1" hangingPunct="1"/>
              <a:t>21</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47488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14522-E92C-D34A-9C99-FBE8E8A4CF37}" type="slidenum">
              <a:rPr lang="en-US" sz="1200"/>
              <a:pPr eaLnBrk="1" hangingPunct="1"/>
              <a:t>22</a:t>
            </a:fld>
            <a:endParaRPr lang="en-US" sz="12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75666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5A7A09-B828-2D42-9231-23A6110CFD57}" type="slidenum">
              <a:rPr lang="en-US" sz="1200"/>
              <a:pPr eaLnBrk="1" hangingPunct="1"/>
              <a:t>23</a:t>
            </a:fld>
            <a:endParaRPr lang="en-US" sz="120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08531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9C9A088-D9DA-524E-B5FC-68AF86E251AA}" type="slidenum">
              <a:rPr lang="en-US"/>
              <a:pPr eaLnBrk="1" hangingPunct="1"/>
              <a:t>24</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22424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9C9A088-D9DA-524E-B5FC-68AF86E251AA}" type="slidenum">
              <a:rPr lang="en-US"/>
              <a:pPr eaLnBrk="1" hangingPunct="1"/>
              <a:t>25</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33302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14522-E92C-D34A-9C99-FBE8E8A4CF37}" type="slidenum">
              <a:rPr lang="en-US" sz="1200"/>
              <a:pPr eaLnBrk="1" hangingPunct="1"/>
              <a:t>26</a:t>
            </a:fld>
            <a:endParaRPr lang="en-US" sz="12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520423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8616AA1-F0B9-4E44-8E49-5A0AC97E48BE}" type="slidenum">
              <a:rPr lang="en-US"/>
              <a:pPr eaLnBrk="1" hangingPunct="1"/>
              <a:t>27</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67317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8616AA1-F0B9-4E44-8E49-5A0AC97E48BE}" type="slidenum">
              <a:rPr lang="en-US"/>
              <a:pPr eaLnBrk="1" hangingPunct="1"/>
              <a:t>28</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8379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1585FDA-C30D-DF41-9119-869C7CA3573A}" type="slidenum">
              <a:rPr lang="en-US" altLang="en-US" sz="1200"/>
              <a:pPr eaLnBrk="1" hangingPunct="1"/>
              <a:t>29</a:t>
            </a:fld>
            <a:endParaRPr lang="en-US" altLang="en-US" sz="12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962009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1585FDA-C30D-DF41-9119-869C7CA3573A}" type="slidenum">
              <a:rPr lang="en-US" altLang="en-US" sz="1200"/>
              <a:pPr eaLnBrk="1" hangingPunct="1"/>
              <a:t>30</a:t>
            </a:fld>
            <a:endParaRPr lang="en-US" altLang="en-US" sz="12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724485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8616AA1-F0B9-4E44-8E49-5A0AC97E48BE}" type="slidenum">
              <a:rPr lang="en-US"/>
              <a:pPr eaLnBrk="1" hangingPunct="1"/>
              <a:t>4</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4873845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8616AA1-F0B9-4E44-8E49-5A0AC97E48BE}" type="slidenum">
              <a:rPr lang="en-US"/>
              <a:pPr eaLnBrk="1" hangingPunct="1"/>
              <a:t>31</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5958764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B63D384-6B1E-0C4F-B7F3-6343FC6B3FB4}" type="slidenum">
              <a:rPr lang="en-US" sz="1200"/>
              <a:pPr eaLnBrk="1" hangingPunct="1"/>
              <a:t>32</a:t>
            </a:fld>
            <a:endParaRPr lang="en-US" sz="12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604546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14522-E92C-D34A-9C99-FBE8E8A4CF37}" type="slidenum">
              <a:rPr lang="en-US" sz="1200"/>
              <a:pPr eaLnBrk="1" hangingPunct="1"/>
              <a:t>33</a:t>
            </a:fld>
            <a:endParaRPr lang="en-US" sz="12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972309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B63D384-6B1E-0C4F-B7F3-6343FC6B3FB4}" type="slidenum">
              <a:rPr lang="en-US" sz="1200"/>
              <a:pPr eaLnBrk="1" hangingPunct="1"/>
              <a:t>34</a:t>
            </a:fld>
            <a:endParaRPr lang="en-US" sz="12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95968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14522-E92C-D34A-9C99-FBE8E8A4CF37}" type="slidenum">
              <a:rPr lang="en-US" sz="1200"/>
              <a:pPr eaLnBrk="1" hangingPunct="1"/>
              <a:t>35</a:t>
            </a:fld>
            <a:endParaRPr lang="en-US" sz="12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185126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8616AA1-F0B9-4E44-8E49-5A0AC97E48BE}" type="slidenum">
              <a:rPr lang="en-US"/>
              <a:pPr eaLnBrk="1" hangingPunct="1"/>
              <a:t>36</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584042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8616AA1-F0B9-4E44-8E49-5A0AC97E48BE}" type="slidenum">
              <a:rPr lang="en-US"/>
              <a:pPr eaLnBrk="1" hangingPunct="1"/>
              <a:t>37</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934093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CBACE86-07E3-2F41-B127-093528DDF03D}" type="slidenum">
              <a:rPr lang="en-US" sz="1200">
                <a:cs typeface="Arial" charset="0"/>
              </a:rPr>
              <a:pPr eaLnBrk="1" hangingPunct="1"/>
              <a:t>38</a:t>
            </a:fld>
            <a:endParaRPr lang="en-US" sz="1200">
              <a:cs typeface="Arial" charset="0"/>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181918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5A7A09-B828-2D42-9231-23A6110CFD57}" type="slidenum">
              <a:rPr lang="en-US" sz="1200"/>
              <a:pPr eaLnBrk="1" hangingPunct="1"/>
              <a:t>39</a:t>
            </a:fld>
            <a:endParaRPr lang="en-US" sz="120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31784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8616AA1-F0B9-4E44-8E49-5A0AC97E48BE}" type="slidenum">
              <a:rPr lang="en-US"/>
              <a:pPr eaLnBrk="1" hangingPunct="1"/>
              <a:t>40</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03494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B63D384-6B1E-0C4F-B7F3-6343FC6B3FB4}" type="slidenum">
              <a:rPr lang="en-US" sz="1200"/>
              <a:pPr eaLnBrk="1" hangingPunct="1"/>
              <a:t>5</a:t>
            </a:fld>
            <a:endParaRPr lang="en-US" sz="12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8584451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8FC601-35A2-6148-9566-DC12335158BF}" type="slidenum">
              <a:rPr lang="en-US" sz="1200"/>
              <a:pPr eaLnBrk="1" hangingPunct="1"/>
              <a:t>41</a:t>
            </a:fld>
            <a:endParaRPr lang="en-US" sz="12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738602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0AF050-FD02-E340-AE09-DE1499712577}" type="slidenum">
              <a:rPr lang="en-US" sz="1200"/>
              <a:pPr eaLnBrk="1" hangingPunct="1"/>
              <a:t>42</a:t>
            </a:fld>
            <a:endParaRPr lang="en-US" sz="1200"/>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3021203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D0D34F8-55BA-9248-924B-C84552A7D912}" type="slidenum">
              <a:rPr lang="en-US"/>
              <a:pPr eaLnBrk="1" hangingPunct="1"/>
              <a:t>43</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330636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CBACE86-07E3-2F41-B127-093528DDF03D}" type="slidenum">
              <a:rPr lang="en-US" sz="1200">
                <a:cs typeface="Arial" charset="0"/>
              </a:rPr>
              <a:pPr eaLnBrk="1" hangingPunct="1"/>
              <a:t>44</a:t>
            </a:fld>
            <a:endParaRPr lang="en-US" sz="1200">
              <a:cs typeface="Arial" charset="0"/>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547363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FCA8E2-7CC2-0F4E-9896-C2BE5F72DF89}" type="slidenum">
              <a:rPr lang="en-US" sz="1200"/>
              <a:pPr eaLnBrk="1" hangingPunct="1"/>
              <a:t>45</a:t>
            </a:fld>
            <a:endParaRPr lang="en-US" sz="120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896488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DF974E1-8968-DA42-A5CC-7BF0E68843C8}" type="slidenum">
              <a:rPr lang="en-US" sz="1200"/>
              <a:pPr eaLnBrk="1" hangingPunct="1"/>
              <a:t>46</a:t>
            </a:fld>
            <a:endParaRPr lang="en-US"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977636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71C9F50-AA4E-124A-A189-989BCF410AFB}" type="slidenum">
              <a:rPr lang="en-US"/>
              <a:pPr eaLnBrk="1" hangingPunct="1"/>
              <a:t>47</a:t>
            </a:fld>
            <a:endParaRPr 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759990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8616AA1-F0B9-4E44-8E49-5A0AC97E48BE}" type="slidenum">
              <a:rPr lang="en-US"/>
              <a:pPr eaLnBrk="1" hangingPunct="1"/>
              <a:t>48</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602163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14522-E92C-D34A-9C99-FBE8E8A4CF37}" type="slidenum">
              <a:rPr lang="en-US" sz="1200"/>
              <a:pPr eaLnBrk="1" hangingPunct="1"/>
              <a:t>49</a:t>
            </a:fld>
            <a:endParaRPr lang="en-US" sz="12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042047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0920A09-BFD9-E24A-88FB-81F6DD6752A0}" type="slidenum">
              <a:rPr lang="en-US"/>
              <a:pPr eaLnBrk="1" hangingPunct="1"/>
              <a:t>50</a:t>
            </a:fld>
            <a:endParaRPr 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386101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B63D384-6B1E-0C4F-B7F3-6343FC6B3FB4}" type="slidenum">
              <a:rPr lang="en-US" sz="1200"/>
              <a:pPr eaLnBrk="1" hangingPunct="1"/>
              <a:t>6</a:t>
            </a:fld>
            <a:endParaRPr lang="en-US" sz="12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5572460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5FDD502-2CC2-D44C-8039-F438C6AF38C8}" type="slidenum">
              <a:rPr lang="en-US"/>
              <a:pPr eaLnBrk="1" hangingPunct="1"/>
              <a:t>51</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45019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11679C-59D6-B64C-BB8F-9BB32B09178B}" type="slidenum">
              <a:rPr lang="en-US" sz="1200"/>
              <a:pPr eaLnBrk="1" hangingPunct="1"/>
              <a:t>52</a:t>
            </a:fld>
            <a:endParaRPr lang="en-US" sz="12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260740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11679C-59D6-B64C-BB8F-9BB32B09178B}" type="slidenum">
              <a:rPr lang="en-US" sz="1200"/>
              <a:pPr eaLnBrk="1" hangingPunct="1"/>
              <a:t>53</a:t>
            </a:fld>
            <a:endParaRPr lang="en-US" sz="12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929736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CF207A-AA46-CE4A-BBE9-B24628FDE7F9}" type="slidenum">
              <a:rPr lang="en-US" sz="1200"/>
              <a:pPr eaLnBrk="1" hangingPunct="1"/>
              <a:t>54</a:t>
            </a:fld>
            <a:endParaRPr lang="en-US" sz="12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438011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CF207A-AA46-CE4A-BBE9-B24628FDE7F9}" type="slidenum">
              <a:rPr lang="en-US" sz="1200"/>
              <a:pPr eaLnBrk="1" hangingPunct="1"/>
              <a:t>55</a:t>
            </a:fld>
            <a:endParaRPr lang="en-US" sz="12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43384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FCA8E2-7CC2-0F4E-9896-C2BE5F72DF89}" type="slidenum">
              <a:rPr lang="en-US" sz="1200"/>
              <a:pPr eaLnBrk="1" hangingPunct="1"/>
              <a:t>56</a:t>
            </a:fld>
            <a:endParaRPr lang="en-US" sz="120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565290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9C9A088-D9DA-524E-B5FC-68AF86E251AA}" type="slidenum">
              <a:rPr lang="en-US"/>
              <a:pPr eaLnBrk="1" hangingPunct="1"/>
              <a:t>57</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7490391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1585FDA-C30D-DF41-9119-869C7CA3573A}" type="slidenum">
              <a:rPr lang="en-US" altLang="en-US" sz="1200"/>
              <a:pPr eaLnBrk="1" hangingPunct="1"/>
              <a:t>58</a:t>
            </a:fld>
            <a:endParaRPr lang="en-US" altLang="en-US" sz="12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5196151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9C9A088-D9DA-524E-B5FC-68AF86E251AA}" type="slidenum">
              <a:rPr lang="en-US"/>
              <a:pPr eaLnBrk="1" hangingPunct="1"/>
              <a:t>59</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773144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1585FDA-C30D-DF41-9119-869C7CA3573A}" type="slidenum">
              <a:rPr lang="en-US" altLang="en-US" sz="1200"/>
              <a:pPr eaLnBrk="1" hangingPunct="1"/>
              <a:t>60</a:t>
            </a:fld>
            <a:endParaRPr lang="en-US" altLang="en-US" sz="12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540974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8616AA1-F0B9-4E44-8E49-5A0AC97E48BE}" type="slidenum">
              <a:rPr lang="en-US"/>
              <a:pPr eaLnBrk="1" hangingPunct="1"/>
              <a:t>7</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56106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BB3C7DA4-BDD9-4B89-8F16-1BB00FCFFFB3}" type="slidenum">
              <a:rPr lang="en-US" smtClean="0">
                <a:latin typeface="Arial" charset="0"/>
              </a:rPr>
              <a:pPr/>
              <a:t>8</a:t>
            </a:fld>
            <a:endParaRPr lang="en-US" smtClean="0">
              <a:latin typeface="Arial" charset="0"/>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299299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BB3C7DA4-BDD9-4B89-8F16-1BB00FCFFFB3}" type="slidenum">
              <a:rPr lang="en-US" smtClean="0">
                <a:latin typeface="Arial" charset="0"/>
              </a:rPr>
              <a:pPr/>
              <a:t>9</a:t>
            </a:fld>
            <a:endParaRPr lang="en-US" smtClean="0">
              <a:latin typeface="Arial" charset="0"/>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2039146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9C9A088-D9DA-524E-B5FC-68AF86E251AA}" type="slidenum">
              <a:rPr lang="en-US"/>
              <a:pPr eaLnBrk="1" hangingPunct="1"/>
              <a:t>10</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78450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799882-FD2B-284E-B9F2-2A1E3007AC76}" type="datetimeFigureOut">
              <a:rPr lang="en-US" smtClean="0"/>
              <a:pPr/>
              <a:t>4/15/19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38D40-1C54-2641-939E-4E8E9EA43876}" type="slidenum">
              <a:rPr lang="en-US" smtClean="0"/>
              <a:pPr/>
              <a:t>‹#›</a:t>
            </a:fld>
            <a:endParaRPr lang="en-US"/>
          </a:p>
        </p:txBody>
      </p:sp>
    </p:spTree>
    <p:extLst>
      <p:ext uri="{BB962C8B-B14F-4D97-AF65-F5344CB8AC3E}">
        <p14:creationId xmlns:p14="http://schemas.microsoft.com/office/powerpoint/2010/main" val="254182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799882-FD2B-284E-B9F2-2A1E3007AC76}" type="datetimeFigureOut">
              <a:rPr lang="en-US" smtClean="0"/>
              <a:pPr/>
              <a:t>4/15/19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38D40-1C54-2641-939E-4E8E9EA43876}" type="slidenum">
              <a:rPr lang="en-US" smtClean="0"/>
              <a:pPr/>
              <a:t>‹#›</a:t>
            </a:fld>
            <a:endParaRPr lang="en-US"/>
          </a:p>
        </p:txBody>
      </p:sp>
    </p:spTree>
    <p:extLst>
      <p:ext uri="{BB962C8B-B14F-4D97-AF65-F5344CB8AC3E}">
        <p14:creationId xmlns:p14="http://schemas.microsoft.com/office/powerpoint/2010/main" val="77521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799882-FD2B-284E-B9F2-2A1E3007AC76}" type="datetimeFigureOut">
              <a:rPr lang="en-US" smtClean="0"/>
              <a:pPr/>
              <a:t>4/15/19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38D40-1C54-2641-939E-4E8E9EA43876}" type="slidenum">
              <a:rPr lang="en-US" smtClean="0"/>
              <a:pPr/>
              <a:t>‹#›</a:t>
            </a:fld>
            <a:endParaRPr lang="en-US"/>
          </a:p>
        </p:txBody>
      </p:sp>
    </p:spTree>
    <p:extLst>
      <p:ext uri="{BB962C8B-B14F-4D97-AF65-F5344CB8AC3E}">
        <p14:creationId xmlns:p14="http://schemas.microsoft.com/office/powerpoint/2010/main" val="52013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799882-FD2B-284E-B9F2-2A1E3007AC76}" type="datetimeFigureOut">
              <a:rPr lang="en-US" smtClean="0"/>
              <a:pPr/>
              <a:t>4/15/19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38D40-1C54-2641-939E-4E8E9EA43876}" type="slidenum">
              <a:rPr lang="en-US" smtClean="0"/>
              <a:pPr/>
              <a:t>‹#›</a:t>
            </a:fld>
            <a:endParaRPr lang="en-US"/>
          </a:p>
        </p:txBody>
      </p:sp>
    </p:spTree>
    <p:extLst>
      <p:ext uri="{BB962C8B-B14F-4D97-AF65-F5344CB8AC3E}">
        <p14:creationId xmlns:p14="http://schemas.microsoft.com/office/powerpoint/2010/main" val="290230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799882-FD2B-284E-B9F2-2A1E3007AC76}" type="datetimeFigureOut">
              <a:rPr lang="en-US" smtClean="0"/>
              <a:pPr/>
              <a:t>4/15/19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38D40-1C54-2641-939E-4E8E9EA43876}" type="slidenum">
              <a:rPr lang="en-US" smtClean="0"/>
              <a:pPr/>
              <a:t>‹#›</a:t>
            </a:fld>
            <a:endParaRPr lang="en-US"/>
          </a:p>
        </p:txBody>
      </p:sp>
    </p:spTree>
    <p:extLst>
      <p:ext uri="{BB962C8B-B14F-4D97-AF65-F5344CB8AC3E}">
        <p14:creationId xmlns:p14="http://schemas.microsoft.com/office/powerpoint/2010/main" val="100675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799882-FD2B-284E-B9F2-2A1E3007AC76}" type="datetimeFigureOut">
              <a:rPr lang="en-US" smtClean="0"/>
              <a:pPr/>
              <a:t>4/15/19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38D40-1C54-2641-939E-4E8E9EA43876}" type="slidenum">
              <a:rPr lang="en-US" smtClean="0"/>
              <a:pPr/>
              <a:t>‹#›</a:t>
            </a:fld>
            <a:endParaRPr lang="en-US"/>
          </a:p>
        </p:txBody>
      </p:sp>
    </p:spTree>
    <p:extLst>
      <p:ext uri="{BB962C8B-B14F-4D97-AF65-F5344CB8AC3E}">
        <p14:creationId xmlns:p14="http://schemas.microsoft.com/office/powerpoint/2010/main" val="111446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799882-FD2B-284E-B9F2-2A1E3007AC76}" type="datetimeFigureOut">
              <a:rPr lang="en-US" smtClean="0"/>
              <a:pPr/>
              <a:t>4/15/19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638D40-1C54-2641-939E-4E8E9EA43876}" type="slidenum">
              <a:rPr lang="en-US" smtClean="0"/>
              <a:pPr/>
              <a:t>‹#›</a:t>
            </a:fld>
            <a:endParaRPr lang="en-US"/>
          </a:p>
        </p:txBody>
      </p:sp>
    </p:spTree>
    <p:extLst>
      <p:ext uri="{BB962C8B-B14F-4D97-AF65-F5344CB8AC3E}">
        <p14:creationId xmlns:p14="http://schemas.microsoft.com/office/powerpoint/2010/main" val="330140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799882-FD2B-284E-B9F2-2A1E3007AC76}" type="datetimeFigureOut">
              <a:rPr lang="en-US" smtClean="0"/>
              <a:pPr/>
              <a:t>4/15/19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638D40-1C54-2641-939E-4E8E9EA43876}" type="slidenum">
              <a:rPr lang="en-US" smtClean="0"/>
              <a:pPr/>
              <a:t>‹#›</a:t>
            </a:fld>
            <a:endParaRPr lang="en-US"/>
          </a:p>
        </p:txBody>
      </p:sp>
    </p:spTree>
    <p:extLst>
      <p:ext uri="{BB962C8B-B14F-4D97-AF65-F5344CB8AC3E}">
        <p14:creationId xmlns:p14="http://schemas.microsoft.com/office/powerpoint/2010/main" val="407517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799882-FD2B-284E-B9F2-2A1E3007AC76}" type="datetimeFigureOut">
              <a:rPr lang="en-US" smtClean="0"/>
              <a:pPr/>
              <a:t>4/15/19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638D40-1C54-2641-939E-4E8E9EA43876}" type="slidenum">
              <a:rPr lang="en-US" smtClean="0"/>
              <a:pPr/>
              <a:t>‹#›</a:t>
            </a:fld>
            <a:endParaRPr lang="en-US"/>
          </a:p>
        </p:txBody>
      </p:sp>
    </p:spTree>
    <p:extLst>
      <p:ext uri="{BB962C8B-B14F-4D97-AF65-F5344CB8AC3E}">
        <p14:creationId xmlns:p14="http://schemas.microsoft.com/office/powerpoint/2010/main" val="207793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799882-FD2B-284E-B9F2-2A1E3007AC76}" type="datetimeFigureOut">
              <a:rPr lang="en-US" smtClean="0"/>
              <a:pPr/>
              <a:t>4/15/19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38D40-1C54-2641-939E-4E8E9EA43876}" type="slidenum">
              <a:rPr lang="en-US" smtClean="0"/>
              <a:pPr/>
              <a:t>‹#›</a:t>
            </a:fld>
            <a:endParaRPr lang="en-US"/>
          </a:p>
        </p:txBody>
      </p:sp>
    </p:spTree>
    <p:extLst>
      <p:ext uri="{BB962C8B-B14F-4D97-AF65-F5344CB8AC3E}">
        <p14:creationId xmlns:p14="http://schemas.microsoft.com/office/powerpoint/2010/main" val="209016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799882-FD2B-284E-B9F2-2A1E3007AC76}" type="datetimeFigureOut">
              <a:rPr lang="en-US" smtClean="0"/>
              <a:pPr/>
              <a:t>4/15/19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38D40-1C54-2641-939E-4E8E9EA43876}" type="slidenum">
              <a:rPr lang="en-US" smtClean="0"/>
              <a:pPr/>
              <a:t>‹#›</a:t>
            </a:fld>
            <a:endParaRPr lang="en-US"/>
          </a:p>
        </p:txBody>
      </p:sp>
    </p:spTree>
    <p:extLst>
      <p:ext uri="{BB962C8B-B14F-4D97-AF65-F5344CB8AC3E}">
        <p14:creationId xmlns:p14="http://schemas.microsoft.com/office/powerpoint/2010/main" val="314410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bg1">
                <a:shade val="20000"/>
                <a:satMod val="25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799882-FD2B-284E-B9F2-2A1E3007AC76}" type="datetimeFigureOut">
              <a:rPr lang="en-US" smtClean="0"/>
              <a:pPr/>
              <a:t>4/15/19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38D40-1C54-2641-939E-4E8E9EA43876}" type="slidenum">
              <a:rPr lang="en-US" smtClean="0"/>
              <a:pPr/>
              <a:t>‹#›</a:t>
            </a:fld>
            <a:endParaRPr lang="en-US"/>
          </a:p>
        </p:txBody>
      </p:sp>
    </p:spTree>
    <p:extLst>
      <p:ext uri="{BB962C8B-B14F-4D97-AF65-F5344CB8AC3E}">
        <p14:creationId xmlns:p14="http://schemas.microsoft.com/office/powerpoint/2010/main" val="430771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4" Type="http://schemas.microsoft.com/office/2007/relationships/hdphoto" Target="../media/hdphoto2.wdp"/><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4" Type="http://schemas.microsoft.com/office/2007/relationships/hdphoto" Target="../media/hdphoto2.wdp"/><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4" Type="http://schemas.microsoft.com/office/2007/relationships/hdphoto" Target="../media/hdphoto2.wdp"/><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4035DD24-21A7-4184-818A-99BADA9877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8" y="118533"/>
            <a:ext cx="8972577" cy="6636397"/>
          </a:xfrm>
          <a:prstGeom prst="rect">
            <a:avLst/>
          </a:prstGeom>
        </p:spPr>
      </p:pic>
      <p:sp>
        <p:nvSpPr>
          <p:cNvPr id="2" name="Title 1">
            <a:extLst>
              <a:ext uri="{FF2B5EF4-FFF2-40B4-BE49-F238E27FC236}">
                <a16:creationId xmlns="" xmlns:a16="http://schemas.microsoft.com/office/drawing/2014/main" id="{164D2ADA-0417-4847-8226-B266004B7B71}"/>
              </a:ext>
            </a:extLst>
          </p:cNvPr>
          <p:cNvSpPr>
            <a:spLocks noGrp="1"/>
          </p:cNvSpPr>
          <p:nvPr>
            <p:ph type="ctrTitle"/>
          </p:nvPr>
        </p:nvSpPr>
        <p:spPr>
          <a:xfrm>
            <a:off x="758319" y="3732570"/>
            <a:ext cx="8447641" cy="1844409"/>
          </a:xfrm>
        </p:spPr>
        <p:txBody>
          <a:bodyPr anchor="ctr">
            <a:noAutofit/>
          </a:bodyPr>
          <a:lstStyle/>
          <a:p>
            <a:r>
              <a:rPr lang="en-US" sz="6000" b="1" dirty="0">
                <a:solidFill>
                  <a:srgbClr val="00009C"/>
                </a:solidFill>
                <a:latin typeface="Georgia" panose="02040502050405020303" pitchFamily="18" charset="0"/>
              </a:rPr>
              <a:t>The Power of </a:t>
            </a:r>
            <a:r>
              <a:rPr lang="en-US" sz="11200" b="1" dirty="0">
                <a:solidFill>
                  <a:srgbClr val="00009C"/>
                </a:solidFill>
                <a:latin typeface="Georgia" panose="02040502050405020303" pitchFamily="18" charset="0"/>
              </a:rPr>
              <a:t>We</a:t>
            </a:r>
          </a:p>
        </p:txBody>
      </p:sp>
      <p:sp>
        <p:nvSpPr>
          <p:cNvPr id="3" name="Subtitle 2">
            <a:extLst>
              <a:ext uri="{FF2B5EF4-FFF2-40B4-BE49-F238E27FC236}">
                <a16:creationId xmlns="" xmlns:a16="http://schemas.microsoft.com/office/drawing/2014/main" id="{EA051B14-8019-4022-BFEB-062B0D6673C6}"/>
              </a:ext>
            </a:extLst>
          </p:cNvPr>
          <p:cNvSpPr>
            <a:spLocks noGrp="1"/>
          </p:cNvSpPr>
          <p:nvPr>
            <p:ph type="subTitle" idx="1"/>
          </p:nvPr>
        </p:nvSpPr>
        <p:spPr>
          <a:xfrm>
            <a:off x="1422402" y="5278282"/>
            <a:ext cx="7651778" cy="445177"/>
          </a:xfrm>
        </p:spPr>
        <p:txBody>
          <a:bodyPr anchor="ctr">
            <a:noAutofit/>
          </a:bodyPr>
          <a:lstStyle/>
          <a:p>
            <a:r>
              <a:rPr lang="en-US" sz="3000" b="1" smtClean="0">
                <a:solidFill>
                  <a:schemeClr val="tx1"/>
                </a:solidFill>
              </a:rPr>
              <a:t>                                           Getting </a:t>
            </a:r>
            <a:r>
              <a:rPr lang="en-US" sz="3000" b="1" dirty="0" smtClean="0">
                <a:solidFill>
                  <a:schemeClr val="tx1"/>
                </a:solidFill>
              </a:rPr>
              <a:t>Started with</a:t>
            </a:r>
            <a:endParaRPr lang="en-US" sz="3000" b="1" dirty="0">
              <a:solidFill>
                <a:schemeClr val="tx1"/>
              </a:solidFill>
            </a:endParaRPr>
          </a:p>
        </p:txBody>
      </p:sp>
      <p:sp>
        <p:nvSpPr>
          <p:cNvPr id="6" name="Subtitle 2">
            <a:extLst>
              <a:ext uri="{FF2B5EF4-FFF2-40B4-BE49-F238E27FC236}">
                <a16:creationId xmlns="" xmlns:a16="http://schemas.microsoft.com/office/drawing/2014/main" id="{242A9FCC-18BB-4210-B12F-550AED249F31}"/>
              </a:ext>
            </a:extLst>
          </p:cNvPr>
          <p:cNvSpPr txBox="1">
            <a:spLocks/>
          </p:cNvSpPr>
          <p:nvPr/>
        </p:nvSpPr>
        <p:spPr>
          <a:xfrm>
            <a:off x="948267" y="5706347"/>
            <a:ext cx="8257693" cy="519026"/>
          </a:xfrm>
          <a:prstGeom prst="rect">
            <a:avLst/>
          </a:prstGeom>
        </p:spPr>
        <p:txBody>
          <a:bodyPr vert="horz" lIns="68580" tIns="34290" rIns="68580" bIns="3429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b="1" dirty="0" smtClean="0"/>
              <a:t>                Face-to-Face Academic Conversations</a:t>
            </a:r>
            <a:endParaRPr lang="en-US" sz="3000" b="1" dirty="0"/>
          </a:p>
        </p:txBody>
      </p:sp>
      <p:sp>
        <p:nvSpPr>
          <p:cNvPr id="8" name="TextBox 7">
            <a:extLst>
              <a:ext uri="{FF2B5EF4-FFF2-40B4-BE49-F238E27FC236}">
                <a16:creationId xmlns="" xmlns:a16="http://schemas.microsoft.com/office/drawing/2014/main" id="{AF4824EA-D44D-45D6-8345-6693F309F56E}"/>
              </a:ext>
            </a:extLst>
          </p:cNvPr>
          <p:cNvSpPr txBox="1"/>
          <p:nvPr/>
        </p:nvSpPr>
        <p:spPr>
          <a:xfrm>
            <a:off x="270933" y="6265242"/>
            <a:ext cx="8633915" cy="477054"/>
          </a:xfrm>
          <a:prstGeom prst="rect">
            <a:avLst/>
          </a:prstGeom>
          <a:noFill/>
        </p:spPr>
        <p:txBody>
          <a:bodyPr wrap="square" rtlCol="0" anchor="ctr">
            <a:spAutoFit/>
          </a:bodyPr>
          <a:lstStyle/>
          <a:p>
            <a:r>
              <a:rPr lang="en-US" sz="2500" b="1" dirty="0" smtClean="0">
                <a:ea typeface="Chalkboard" charset="0"/>
                <a:cs typeface="Chalkboard" charset="0"/>
              </a:rPr>
              <a:t>Ron Nash        </a:t>
            </a:r>
            <a:r>
              <a:rPr lang="en-US" sz="2500" b="1" dirty="0" err="1" smtClean="0">
                <a:ea typeface="Chalkboard" charset="0"/>
                <a:cs typeface="Chalkboard" charset="0"/>
              </a:rPr>
              <a:t>www.ronnashandassociates.com</a:t>
            </a:r>
            <a:r>
              <a:rPr lang="en-US" sz="2500" b="1" dirty="0" smtClean="0">
                <a:ea typeface="Chalkboard" charset="0"/>
                <a:cs typeface="Chalkboard" charset="0"/>
              </a:rPr>
              <a:t>       @ronnash20    </a:t>
            </a:r>
            <a:endParaRPr lang="en-US" sz="2500" b="1" dirty="0">
              <a:ea typeface="Chalkboard" charset="0"/>
              <a:cs typeface="Chalkboard" charset="0"/>
            </a:endParaRPr>
          </a:p>
        </p:txBody>
      </p:sp>
    </p:spTree>
    <p:extLst>
      <p:ext uri="{BB962C8B-B14F-4D97-AF65-F5344CB8AC3E}">
        <p14:creationId xmlns:p14="http://schemas.microsoft.com/office/powerpoint/2010/main" val="35744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Lst>
          </a:blip>
          <a:stretch>
            <a:fillRect/>
          </a:stretch>
        </p:blipFill>
        <p:spPr>
          <a:xfrm>
            <a:off x="0" y="1"/>
            <a:ext cx="9144000" cy="6857999"/>
          </a:xfrm>
          <a:prstGeom prst="rect">
            <a:avLst/>
          </a:prstGeom>
          <a:ln w="28575">
            <a:solidFill>
              <a:schemeClr val="tx1"/>
            </a:solidFill>
          </a:ln>
        </p:spPr>
      </p:pic>
      <p:sp>
        <p:nvSpPr>
          <p:cNvPr id="2" name="Rectangle 1"/>
          <p:cNvSpPr/>
          <p:nvPr/>
        </p:nvSpPr>
        <p:spPr>
          <a:xfrm>
            <a:off x="491067" y="880534"/>
            <a:ext cx="8161866" cy="531706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3"/>
          <p:cNvSpPr txBox="1">
            <a:spLocks noChangeArrowheads="1"/>
          </p:cNvSpPr>
          <p:nvPr/>
        </p:nvSpPr>
        <p:spPr bwMode="auto">
          <a:xfrm>
            <a:off x="711205" y="-137769"/>
            <a:ext cx="7721600" cy="63401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514350" indent="-514350" eaLnBrk="1" hangingPunct="1">
              <a:spcBef>
                <a:spcPct val="50000"/>
              </a:spcBef>
              <a:buFont typeface="+mj-lt"/>
              <a:buAutoNum type="arabicPeriod"/>
            </a:pPr>
            <a:endParaRPr lang="en-US" sz="5400" b="1" dirty="0">
              <a:latin typeface="Tahoma" charset="0"/>
            </a:endParaRPr>
          </a:p>
          <a:p>
            <a:pPr marL="514350" indent="-514350" eaLnBrk="1" hangingPunct="1">
              <a:spcBef>
                <a:spcPct val="50000"/>
              </a:spcBef>
              <a:buFont typeface="+mj-lt"/>
              <a:buAutoNum type="arabicPeriod"/>
            </a:pPr>
            <a:r>
              <a:rPr lang="en-US" sz="3200" dirty="0" smtClean="0">
                <a:latin typeface="Chalkboard" charset="0"/>
                <a:ea typeface="Chalkboard" charset="0"/>
                <a:cs typeface="Chalkboard" charset="0"/>
              </a:rPr>
              <a:t>Development of </a:t>
            </a:r>
            <a:r>
              <a:rPr lang="en-US" sz="3200" b="1" dirty="0" smtClean="0">
                <a:latin typeface="Chalkboard" charset="0"/>
                <a:ea typeface="Chalkboard" charset="0"/>
                <a:cs typeface="Chalkboard" charset="0"/>
              </a:rPr>
              <a:t>communication</a:t>
            </a:r>
            <a:r>
              <a:rPr lang="en-US" sz="3200" dirty="0" smtClean="0">
                <a:latin typeface="Chalkboard" charset="0"/>
                <a:ea typeface="Chalkboard" charset="0"/>
                <a:cs typeface="Chalkboard" charset="0"/>
              </a:rPr>
              <a:t> (speaking, writing, and </a:t>
            </a:r>
            <a:r>
              <a:rPr lang="en-US" sz="3200" u="sng" dirty="0" smtClean="0">
                <a:latin typeface="Chalkboard" charset="0"/>
                <a:ea typeface="Chalkboard" charset="0"/>
                <a:cs typeface="Chalkboard" charset="0"/>
              </a:rPr>
              <a:t>listening</a:t>
            </a:r>
            <a:r>
              <a:rPr lang="en-US" sz="3200" dirty="0" smtClean="0">
                <a:latin typeface="Chalkboard" charset="0"/>
                <a:ea typeface="Chalkboard" charset="0"/>
                <a:cs typeface="Chalkboard" charset="0"/>
              </a:rPr>
              <a:t>) skills</a:t>
            </a:r>
          </a:p>
          <a:p>
            <a:pPr marL="514350" indent="-514350" eaLnBrk="1" hangingPunct="1">
              <a:spcBef>
                <a:spcPct val="50000"/>
              </a:spcBef>
              <a:buFont typeface="+mj-lt"/>
              <a:buAutoNum type="arabicPeriod"/>
            </a:pPr>
            <a:r>
              <a:rPr lang="en-US" sz="3200" dirty="0" smtClean="0">
                <a:latin typeface="Chalkboard" charset="0"/>
                <a:ea typeface="Chalkboard" charset="0"/>
                <a:cs typeface="Chalkboard" charset="0"/>
              </a:rPr>
              <a:t>Application of those skills in basic </a:t>
            </a:r>
            <a:r>
              <a:rPr lang="en-US" sz="3200" b="1" dirty="0" smtClean="0">
                <a:latin typeface="Chalkboard" charset="0"/>
                <a:ea typeface="Chalkboard" charset="0"/>
                <a:cs typeface="Chalkboard" charset="0"/>
              </a:rPr>
              <a:t>collaborative</a:t>
            </a:r>
            <a:r>
              <a:rPr lang="en-US" sz="3200" dirty="0" smtClean="0">
                <a:latin typeface="Chalkboard" charset="0"/>
                <a:ea typeface="Chalkboard" charset="0"/>
                <a:cs typeface="Chalkboard" charset="0"/>
              </a:rPr>
              <a:t> efforts (PBL)</a:t>
            </a:r>
          </a:p>
          <a:p>
            <a:pPr marL="514350" indent="-514350" eaLnBrk="1" hangingPunct="1">
              <a:spcBef>
                <a:spcPct val="50000"/>
              </a:spcBef>
              <a:buFont typeface="+mj-lt"/>
              <a:buAutoNum type="arabicPeriod"/>
            </a:pPr>
            <a:r>
              <a:rPr lang="en-US" sz="3200" dirty="0" smtClean="0">
                <a:latin typeface="Chalkboard" charset="0"/>
                <a:ea typeface="Chalkboard" charset="0"/>
                <a:cs typeface="Chalkboard" charset="0"/>
              </a:rPr>
              <a:t>Increased emphasis on students’ </a:t>
            </a:r>
            <a:r>
              <a:rPr lang="en-US" sz="3200" b="1" dirty="0" smtClean="0">
                <a:latin typeface="Chalkboard" charset="0"/>
                <a:ea typeface="Chalkboard" charset="0"/>
                <a:cs typeface="Chalkboard" charset="0"/>
              </a:rPr>
              <a:t>presentation</a:t>
            </a:r>
            <a:r>
              <a:rPr lang="en-US" sz="3200" dirty="0" smtClean="0">
                <a:latin typeface="Chalkboard" charset="0"/>
                <a:ea typeface="Chalkboard" charset="0"/>
                <a:cs typeface="Chalkboard" charset="0"/>
              </a:rPr>
              <a:t> skills</a:t>
            </a:r>
          </a:p>
          <a:p>
            <a:pPr marL="514350" indent="-514350" eaLnBrk="1" hangingPunct="1">
              <a:spcBef>
                <a:spcPct val="50000"/>
              </a:spcBef>
              <a:buFont typeface="+mj-lt"/>
              <a:buAutoNum type="arabicPeriod"/>
            </a:pPr>
            <a:r>
              <a:rPr lang="en-US" sz="3200" dirty="0" smtClean="0">
                <a:latin typeface="Chalkboard" charset="0"/>
                <a:ea typeface="Chalkboard" charset="0"/>
                <a:cs typeface="Chalkboard" charset="0"/>
              </a:rPr>
              <a:t>Emphasis on building warm working </a:t>
            </a:r>
            <a:r>
              <a:rPr lang="en-US" sz="3200" b="1" dirty="0" smtClean="0">
                <a:latin typeface="Chalkboard" charset="0"/>
                <a:ea typeface="Chalkboard" charset="0"/>
                <a:cs typeface="Chalkboard" charset="0"/>
              </a:rPr>
              <a:t>relationships</a:t>
            </a:r>
            <a:r>
              <a:rPr lang="en-US" sz="3200" dirty="0" smtClean="0">
                <a:latin typeface="Chalkboard" charset="0"/>
                <a:ea typeface="Chalkboard" charset="0"/>
                <a:cs typeface="Chalkboard" charset="0"/>
              </a:rPr>
              <a:t> between and among teachers and students</a:t>
            </a:r>
          </a:p>
        </p:txBody>
      </p:sp>
    </p:spTree>
    <p:extLst>
      <p:ext uri="{BB962C8B-B14F-4D97-AF65-F5344CB8AC3E}">
        <p14:creationId xmlns:p14="http://schemas.microsoft.com/office/powerpoint/2010/main" val="204594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28600" y="175495"/>
            <a:ext cx="8686800" cy="6547037"/>
          </a:xfrm>
          <a:prstGeom prst="rect">
            <a:avLst/>
          </a:prstGeom>
          <a:solidFill>
            <a:schemeClr val="bg1"/>
          </a:solidFill>
          <a:ln w="57150" cmpd="thickThin">
            <a:solidFill>
              <a:schemeClr val="tx1"/>
            </a:solidFill>
            <a:miter lim="800000"/>
            <a:headEnd/>
            <a:tailEnd/>
          </a:ln>
        </p:spPr>
        <p:txBody>
          <a:bodyPr wrap="none" anchor="ctr"/>
          <a:lstStyle/>
          <a:p>
            <a:pPr algn="ctr">
              <a:defRPr/>
            </a:pPr>
            <a:endParaRPr lang="en-US" sz="2400" dirty="0">
              <a:solidFill>
                <a:srgbClr val="DDDDDD"/>
              </a:solidFill>
              <a:latin typeface="Tahoma" pitchFamily="34" charset="0"/>
              <a:ea typeface="+mn-ea"/>
            </a:endParaRPr>
          </a:p>
        </p:txBody>
      </p:sp>
      <p:sp>
        <p:nvSpPr>
          <p:cNvPr id="5123" name="Text Box 3"/>
          <p:cNvSpPr txBox="1">
            <a:spLocks noChangeArrowheads="1"/>
          </p:cNvSpPr>
          <p:nvPr/>
        </p:nvSpPr>
        <p:spPr bwMode="auto">
          <a:xfrm>
            <a:off x="0" y="-95432"/>
            <a:ext cx="8915401" cy="8039124"/>
          </a:xfrm>
          <a:prstGeom prst="rect">
            <a:avLst/>
          </a:prstGeom>
          <a:noFill/>
          <a:ln w="9525">
            <a:noFill/>
            <a:miter lim="800000"/>
            <a:headEnd/>
            <a:tailEnd/>
          </a:ln>
        </p:spPr>
        <p:txBody>
          <a:bodyPr wrap="square">
            <a:spAutoFit/>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70000"/>
              </a:lnSpc>
              <a:spcBef>
                <a:spcPct val="50000"/>
              </a:spcBef>
            </a:pPr>
            <a:endParaRPr lang="en-US" sz="3200" b="1" dirty="0">
              <a:latin typeface="Tahoma" charset="0"/>
            </a:endParaRPr>
          </a:p>
          <a:p>
            <a:pPr eaLnBrk="1" hangingPunct="1">
              <a:spcBef>
                <a:spcPct val="50000"/>
              </a:spcBef>
            </a:pPr>
            <a:r>
              <a:rPr lang="en-US" sz="2000" dirty="0" smtClean="0">
                <a:latin typeface="Tahoma" charset="0"/>
              </a:rPr>
              <a:t>	</a:t>
            </a:r>
            <a:r>
              <a:rPr lang="en-US" sz="3200" dirty="0" smtClean="0">
                <a:latin typeface="Comic Sans MS" charset="0"/>
                <a:ea typeface="Comic Sans MS" charset="0"/>
                <a:cs typeface="Comic Sans MS" charset="0"/>
              </a:rPr>
              <a:t>“Talk, whether internalized self-talk, overt conversation, or writing, is one of our principal mechanisms for organizing our __________, making sense of new ideas, and pushing our thinking in new _____________. At the same time, our ability to ________ grows and expands through our exposure to </a:t>
            </a:r>
            <a:r>
              <a:rPr lang="en-US" sz="3200" i="1" dirty="0" smtClean="0">
                <a:latin typeface="Comic Sans MS" charset="0"/>
                <a:ea typeface="Comic Sans MS" charset="0"/>
                <a:cs typeface="Comic Sans MS" charset="0"/>
              </a:rPr>
              <a:t>other</a:t>
            </a:r>
            <a:r>
              <a:rPr lang="en-US" sz="3200" dirty="0" smtClean="0">
                <a:latin typeface="Comic Sans MS" charset="0"/>
                <a:ea typeface="Comic Sans MS" charset="0"/>
                <a:cs typeface="Comic Sans MS" charset="0"/>
              </a:rPr>
              <a:t> people’s thinking, ideas, and knowledge, which become ____________ to us through their ______ and writings.”</a:t>
            </a:r>
            <a:endParaRPr lang="en-US" sz="2000" dirty="0">
              <a:latin typeface="Comic Sans MS" charset="0"/>
              <a:ea typeface="Comic Sans MS" charset="0"/>
              <a:cs typeface="Comic Sans MS" charset="0"/>
            </a:endParaRPr>
          </a:p>
          <a:p>
            <a:pPr eaLnBrk="1" hangingPunct="1">
              <a:spcBef>
                <a:spcPct val="50000"/>
              </a:spcBef>
            </a:pPr>
            <a:r>
              <a:rPr lang="en-US" sz="2000" dirty="0" smtClean="0">
                <a:latin typeface="Comic Sans MS" charset="0"/>
                <a:ea typeface="Comic Sans MS" charset="0"/>
                <a:cs typeface="Comic Sans MS" charset="0"/>
              </a:rPr>
              <a:t>										</a:t>
            </a:r>
            <a:r>
              <a:rPr lang="en-US" sz="2400" dirty="0" smtClean="0">
                <a:latin typeface="Comic Sans MS" charset="0"/>
                <a:ea typeface="Comic Sans MS" charset="0"/>
                <a:cs typeface="Comic Sans MS" charset="0"/>
              </a:rPr>
              <a:t>                    - </a:t>
            </a:r>
            <a:r>
              <a:rPr lang="en-US" sz="2400" dirty="0" err="1" smtClean="0">
                <a:latin typeface="Comic Sans MS" charset="0"/>
                <a:ea typeface="Comic Sans MS" charset="0"/>
                <a:cs typeface="Comic Sans MS" charset="0"/>
              </a:rPr>
              <a:t>Ritchart</a:t>
            </a:r>
            <a:r>
              <a:rPr lang="en-US" sz="2400" dirty="0" smtClean="0">
                <a:latin typeface="Comic Sans MS" charset="0"/>
                <a:ea typeface="Comic Sans MS" charset="0"/>
                <a:cs typeface="Comic Sans MS" charset="0"/>
              </a:rPr>
              <a:t> (2002) </a:t>
            </a:r>
          </a:p>
          <a:p>
            <a:pPr eaLnBrk="1" hangingPunct="1">
              <a:spcBef>
                <a:spcPct val="50000"/>
              </a:spcBef>
            </a:pPr>
            <a:r>
              <a:rPr lang="en-US" sz="4000" dirty="0" smtClean="0">
                <a:latin typeface="Tahoma" charset="0"/>
              </a:rPr>
              <a:t> </a:t>
            </a:r>
            <a:endParaRPr lang="en-US" sz="3200" dirty="0">
              <a:latin typeface="Tahoma" charset="0"/>
            </a:endParaRPr>
          </a:p>
          <a:p>
            <a:pPr algn="ctr" eaLnBrk="1" hangingPunct="1">
              <a:spcBef>
                <a:spcPct val="50000"/>
              </a:spcBef>
            </a:pPr>
            <a:endParaRPr lang="en-US" sz="2000" b="1" dirty="0">
              <a:latin typeface="Tahoma" charset="0"/>
            </a:endParaRPr>
          </a:p>
        </p:txBody>
      </p:sp>
    </p:spTree>
    <p:extLst>
      <p:ext uri="{BB962C8B-B14F-4D97-AF65-F5344CB8AC3E}">
        <p14:creationId xmlns:p14="http://schemas.microsoft.com/office/powerpoint/2010/main" val="180170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fade">
                                      <p:cBhvr>
                                        <p:cTn id="7" dur="500"/>
                                        <p:tgtEl>
                                          <p:spTgt spid="512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3">
                                            <p:txEl>
                                              <p:pRg st="2" end="2"/>
                                            </p:txEl>
                                          </p:spTgt>
                                        </p:tgtEl>
                                        <p:attrNameLst>
                                          <p:attrName>style.visibility</p:attrName>
                                        </p:attrNameLst>
                                      </p:cBhvr>
                                      <p:to>
                                        <p:strVal val="visible"/>
                                      </p:to>
                                    </p:set>
                                    <p:animEffect transition="in" filter="fade">
                                      <p:cBhvr>
                                        <p:cTn id="10"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28600" y="175495"/>
            <a:ext cx="8686800" cy="6547037"/>
          </a:xfrm>
          <a:prstGeom prst="rect">
            <a:avLst/>
          </a:prstGeom>
          <a:solidFill>
            <a:schemeClr val="bg1"/>
          </a:solidFill>
          <a:ln w="57150" cmpd="thickThin">
            <a:solidFill>
              <a:schemeClr val="tx1"/>
            </a:solidFill>
            <a:miter lim="800000"/>
            <a:headEnd/>
            <a:tailEnd/>
          </a:ln>
        </p:spPr>
        <p:txBody>
          <a:bodyPr wrap="none" anchor="ctr"/>
          <a:lstStyle/>
          <a:p>
            <a:pPr algn="ctr">
              <a:defRPr/>
            </a:pPr>
            <a:endParaRPr lang="en-US" sz="2400" dirty="0">
              <a:solidFill>
                <a:srgbClr val="DDDDDD"/>
              </a:solidFill>
              <a:latin typeface="Tahoma" pitchFamily="34" charset="0"/>
              <a:ea typeface="+mn-ea"/>
            </a:endParaRPr>
          </a:p>
        </p:txBody>
      </p:sp>
      <p:sp>
        <p:nvSpPr>
          <p:cNvPr id="5123" name="Text Box 3"/>
          <p:cNvSpPr txBox="1">
            <a:spLocks noChangeArrowheads="1"/>
          </p:cNvSpPr>
          <p:nvPr/>
        </p:nvSpPr>
        <p:spPr bwMode="auto">
          <a:xfrm>
            <a:off x="377071" y="0"/>
            <a:ext cx="8538329" cy="7839069"/>
          </a:xfrm>
          <a:prstGeom prst="rect">
            <a:avLst/>
          </a:prstGeom>
          <a:noFill/>
          <a:ln w="9525">
            <a:noFill/>
            <a:miter lim="800000"/>
            <a:headEnd/>
            <a:tailEnd/>
          </a:ln>
        </p:spPr>
        <p:txBody>
          <a:bodyPr wrap="square">
            <a:spAutoFit/>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70000"/>
              </a:lnSpc>
              <a:spcBef>
                <a:spcPct val="50000"/>
              </a:spcBef>
            </a:pPr>
            <a:endParaRPr lang="en-US" sz="3200" b="1" dirty="0">
              <a:latin typeface="Tahoma" charset="0"/>
            </a:endParaRPr>
          </a:p>
          <a:p>
            <a:pPr eaLnBrk="1" hangingPunct="1">
              <a:spcBef>
                <a:spcPct val="50000"/>
              </a:spcBef>
            </a:pPr>
            <a:r>
              <a:rPr lang="en-US" sz="2000" dirty="0" smtClean="0">
                <a:latin typeface="Tahoma" charset="0"/>
              </a:rPr>
              <a:t>	</a:t>
            </a:r>
            <a:r>
              <a:rPr lang="en-US" sz="3400" dirty="0" smtClean="0">
                <a:solidFill>
                  <a:schemeClr val="bg1">
                    <a:lumMod val="65000"/>
                  </a:schemeClr>
                </a:solidFill>
                <a:latin typeface="Comic Sans MS" charset="0"/>
                <a:ea typeface="Comic Sans MS" charset="0"/>
                <a:cs typeface="Comic Sans MS" charset="0"/>
              </a:rPr>
              <a:t>“Talk, whether internalized self-talk, overt conversation, or writing, is one of our principal mechanisms for organizing our </a:t>
            </a:r>
            <a:r>
              <a:rPr lang="en-US" sz="3400" u="sng" dirty="0" smtClean="0">
                <a:latin typeface="Comic Sans MS" charset="0"/>
                <a:ea typeface="Comic Sans MS" charset="0"/>
                <a:cs typeface="Comic Sans MS" charset="0"/>
              </a:rPr>
              <a:t>thoughts</a:t>
            </a:r>
            <a:r>
              <a:rPr lang="en-US" sz="3400" dirty="0" smtClean="0">
                <a:solidFill>
                  <a:schemeClr val="tx1">
                    <a:lumMod val="75000"/>
                    <a:lumOff val="25000"/>
                  </a:schemeClr>
                </a:solidFill>
                <a:latin typeface="Comic Sans MS" charset="0"/>
                <a:ea typeface="Comic Sans MS" charset="0"/>
                <a:cs typeface="Comic Sans MS" charset="0"/>
              </a:rPr>
              <a:t>, </a:t>
            </a:r>
            <a:r>
              <a:rPr lang="en-US" sz="3400" dirty="0" smtClean="0">
                <a:solidFill>
                  <a:schemeClr val="bg1">
                    <a:lumMod val="65000"/>
                  </a:schemeClr>
                </a:solidFill>
                <a:latin typeface="Comic Sans MS" charset="0"/>
                <a:ea typeface="Comic Sans MS" charset="0"/>
                <a:cs typeface="Comic Sans MS" charset="0"/>
              </a:rPr>
              <a:t>making sense of new ideas, and pushing our thinking in new </a:t>
            </a:r>
            <a:r>
              <a:rPr lang="en-US" sz="3400" u="sng" dirty="0" smtClean="0">
                <a:latin typeface="Comic Sans MS" charset="0"/>
                <a:ea typeface="Comic Sans MS" charset="0"/>
                <a:cs typeface="Comic Sans MS" charset="0"/>
              </a:rPr>
              <a:t>directions</a:t>
            </a:r>
            <a:r>
              <a:rPr lang="en-US" sz="3400" dirty="0" smtClean="0">
                <a:solidFill>
                  <a:schemeClr val="tx1">
                    <a:lumMod val="75000"/>
                    <a:lumOff val="25000"/>
                  </a:schemeClr>
                </a:solidFill>
                <a:latin typeface="Comic Sans MS" charset="0"/>
                <a:ea typeface="Comic Sans MS" charset="0"/>
                <a:cs typeface="Comic Sans MS" charset="0"/>
              </a:rPr>
              <a:t>. </a:t>
            </a:r>
            <a:r>
              <a:rPr lang="en-US" sz="3400" dirty="0" smtClean="0">
                <a:solidFill>
                  <a:schemeClr val="bg1">
                    <a:lumMod val="65000"/>
                  </a:schemeClr>
                </a:solidFill>
                <a:latin typeface="Comic Sans MS" charset="0"/>
                <a:ea typeface="Comic Sans MS" charset="0"/>
                <a:cs typeface="Comic Sans MS" charset="0"/>
              </a:rPr>
              <a:t>At the same time, our ability to</a:t>
            </a:r>
            <a:r>
              <a:rPr lang="en-US" sz="3400" dirty="0" smtClean="0">
                <a:latin typeface="Comic Sans MS" charset="0"/>
                <a:ea typeface="Comic Sans MS" charset="0"/>
                <a:cs typeface="Comic Sans MS" charset="0"/>
              </a:rPr>
              <a:t> </a:t>
            </a:r>
            <a:r>
              <a:rPr lang="en-US" sz="3400" u="sng" dirty="0" smtClean="0">
                <a:latin typeface="Comic Sans MS" charset="0"/>
                <a:ea typeface="Comic Sans MS" charset="0"/>
                <a:cs typeface="Comic Sans MS" charset="0"/>
              </a:rPr>
              <a:t>think</a:t>
            </a:r>
            <a:r>
              <a:rPr lang="en-US" sz="3400" dirty="0" smtClean="0">
                <a:latin typeface="Comic Sans MS" charset="0"/>
                <a:ea typeface="Comic Sans MS" charset="0"/>
                <a:cs typeface="Comic Sans MS" charset="0"/>
              </a:rPr>
              <a:t> </a:t>
            </a:r>
            <a:r>
              <a:rPr lang="en-US" sz="3400" dirty="0" smtClean="0">
                <a:solidFill>
                  <a:schemeClr val="bg1">
                    <a:lumMod val="65000"/>
                  </a:schemeClr>
                </a:solidFill>
                <a:latin typeface="Comic Sans MS" charset="0"/>
                <a:ea typeface="Comic Sans MS" charset="0"/>
                <a:cs typeface="Comic Sans MS" charset="0"/>
              </a:rPr>
              <a:t>grows and expands through our exposure to </a:t>
            </a:r>
            <a:r>
              <a:rPr lang="en-US" sz="3400" i="1" dirty="0" smtClean="0">
                <a:solidFill>
                  <a:schemeClr val="bg1">
                    <a:lumMod val="65000"/>
                  </a:schemeClr>
                </a:solidFill>
                <a:latin typeface="Comic Sans MS" charset="0"/>
                <a:ea typeface="Comic Sans MS" charset="0"/>
                <a:cs typeface="Comic Sans MS" charset="0"/>
              </a:rPr>
              <a:t>other</a:t>
            </a:r>
            <a:r>
              <a:rPr lang="en-US" sz="3400" dirty="0" smtClean="0">
                <a:solidFill>
                  <a:schemeClr val="bg1">
                    <a:lumMod val="65000"/>
                  </a:schemeClr>
                </a:solidFill>
                <a:latin typeface="Comic Sans MS" charset="0"/>
                <a:ea typeface="Comic Sans MS" charset="0"/>
                <a:cs typeface="Comic Sans MS" charset="0"/>
              </a:rPr>
              <a:t> people’s thinking, ideas, and knowledge, which become </a:t>
            </a:r>
            <a:r>
              <a:rPr lang="en-US" sz="3400" u="sng" dirty="0" smtClean="0">
                <a:latin typeface="Comic Sans MS" charset="0"/>
                <a:ea typeface="Comic Sans MS" charset="0"/>
                <a:cs typeface="Comic Sans MS" charset="0"/>
              </a:rPr>
              <a:t>available</a:t>
            </a:r>
            <a:r>
              <a:rPr lang="en-US" sz="3400" dirty="0" smtClean="0">
                <a:latin typeface="Comic Sans MS" charset="0"/>
                <a:ea typeface="Comic Sans MS" charset="0"/>
                <a:cs typeface="Comic Sans MS" charset="0"/>
              </a:rPr>
              <a:t> </a:t>
            </a:r>
            <a:r>
              <a:rPr lang="en-US" sz="3400" dirty="0" smtClean="0">
                <a:solidFill>
                  <a:schemeClr val="bg1">
                    <a:lumMod val="65000"/>
                  </a:schemeClr>
                </a:solidFill>
                <a:latin typeface="Comic Sans MS" charset="0"/>
                <a:ea typeface="Comic Sans MS" charset="0"/>
                <a:cs typeface="Comic Sans MS" charset="0"/>
              </a:rPr>
              <a:t>to us through their </a:t>
            </a:r>
            <a:r>
              <a:rPr lang="en-US" sz="3400" u="sng" dirty="0" smtClean="0">
                <a:latin typeface="Comic Sans MS" charset="0"/>
                <a:ea typeface="Comic Sans MS" charset="0"/>
                <a:cs typeface="Comic Sans MS" charset="0"/>
              </a:rPr>
              <a:t>talk</a:t>
            </a:r>
            <a:r>
              <a:rPr lang="en-US" sz="3400" dirty="0" smtClean="0">
                <a:latin typeface="Comic Sans MS" charset="0"/>
                <a:ea typeface="Comic Sans MS" charset="0"/>
                <a:cs typeface="Comic Sans MS" charset="0"/>
              </a:rPr>
              <a:t> </a:t>
            </a:r>
            <a:r>
              <a:rPr lang="en-US" sz="3400" dirty="0" smtClean="0">
                <a:solidFill>
                  <a:schemeClr val="bg1">
                    <a:lumMod val="65000"/>
                  </a:schemeClr>
                </a:solidFill>
                <a:latin typeface="Comic Sans MS" charset="0"/>
                <a:ea typeface="Comic Sans MS" charset="0"/>
                <a:cs typeface="Comic Sans MS" charset="0"/>
              </a:rPr>
              <a:t>and writings.”</a:t>
            </a:r>
          </a:p>
          <a:p>
            <a:pPr eaLnBrk="1" hangingPunct="1">
              <a:spcBef>
                <a:spcPct val="50000"/>
              </a:spcBef>
            </a:pPr>
            <a:endParaRPr lang="en-US" sz="2000" dirty="0">
              <a:latin typeface="Tahoma" charset="0"/>
            </a:endParaRPr>
          </a:p>
          <a:p>
            <a:pPr eaLnBrk="1" hangingPunct="1">
              <a:spcBef>
                <a:spcPct val="50000"/>
              </a:spcBef>
            </a:pPr>
            <a:r>
              <a:rPr lang="en-US" sz="2000" dirty="0" smtClean="0">
                <a:latin typeface="Tahoma" charset="0"/>
              </a:rPr>
              <a:t>										</a:t>
            </a:r>
            <a:endParaRPr lang="en-US" sz="3200" dirty="0">
              <a:latin typeface="Tahoma" charset="0"/>
            </a:endParaRPr>
          </a:p>
          <a:p>
            <a:pPr algn="ctr" eaLnBrk="1" hangingPunct="1">
              <a:spcBef>
                <a:spcPct val="50000"/>
              </a:spcBef>
            </a:pPr>
            <a:endParaRPr lang="en-US" sz="2000" b="1" dirty="0">
              <a:latin typeface="Tahoma" charset="0"/>
            </a:endParaRPr>
          </a:p>
        </p:txBody>
      </p:sp>
    </p:spTree>
    <p:extLst>
      <p:ext uri="{BB962C8B-B14F-4D97-AF65-F5344CB8AC3E}">
        <p14:creationId xmlns:p14="http://schemas.microsoft.com/office/powerpoint/2010/main" val="116951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fade">
                                      <p:cBhvr>
                                        <p:cTn id="7" dur="500"/>
                                        <p:tgtEl>
                                          <p:spTgt spid="512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3">
                                            <p:txEl>
                                              <p:pRg st="3" end="3"/>
                                            </p:txEl>
                                          </p:spTgt>
                                        </p:tgtEl>
                                        <p:attrNameLst>
                                          <p:attrName>style.visibility</p:attrName>
                                        </p:attrNameLst>
                                      </p:cBhvr>
                                      <p:to>
                                        <p:strVal val="visible"/>
                                      </p:to>
                                    </p:set>
                                    <p:animEffect transition="in" filter="fade">
                                      <p:cBhvr>
                                        <p:cTn id="10"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2133" y="914400"/>
            <a:ext cx="4673600" cy="5130800"/>
          </a:xfrm>
          <a:prstGeom prst="rect">
            <a:avLst/>
          </a:prstGeom>
          <a:solidFill>
            <a:schemeClr val="bg1">
              <a:lumMod val="75000"/>
            </a:schemeClr>
          </a:solidFill>
          <a:ln w="38100">
            <a:solidFill>
              <a:schemeClr val="tx1"/>
            </a:solidFill>
          </a:ln>
          <a:scene3d>
            <a:camera prst="orthographicFront"/>
            <a:lightRig rig="threePt" dir="t"/>
          </a:scene3d>
          <a:sp3d contourW="12700">
            <a:bevelT w="152400" h="50800" prst="softRound"/>
            <a:bevelB/>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29" name="Rectangle 2"/>
          <p:cNvSpPr>
            <a:spLocks noChangeArrowheads="1"/>
          </p:cNvSpPr>
          <p:nvPr/>
        </p:nvSpPr>
        <p:spPr bwMode="auto">
          <a:xfrm>
            <a:off x="812799" y="2692401"/>
            <a:ext cx="7620000" cy="1456267"/>
          </a:xfrm>
          <a:prstGeom prst="rect">
            <a:avLst/>
          </a:prstGeom>
          <a:solidFill>
            <a:schemeClr val="bg1"/>
          </a:solidFill>
          <a:ln w="57150" cmpd="thickThin">
            <a:solidFill>
              <a:schemeClr val="tx1"/>
            </a:solidFill>
            <a:miter lim="800000"/>
            <a:headEnd/>
            <a:tailEnd/>
          </a:ln>
        </p:spPr>
        <p:txBody>
          <a:bodyPr wrap="none" anchor="ctr"/>
          <a:lstStyle/>
          <a:p>
            <a:pPr algn="ctr"/>
            <a:endParaRPr lang="en-US" sz="2400" b="1">
              <a:latin typeface="Tahoma" charset="0"/>
            </a:endParaRPr>
          </a:p>
          <a:p>
            <a:pPr algn="ctr"/>
            <a:endParaRPr lang="en-US" sz="2200">
              <a:latin typeface="Tahoma" charset="0"/>
            </a:endParaRPr>
          </a:p>
        </p:txBody>
      </p:sp>
      <p:sp>
        <p:nvSpPr>
          <p:cNvPr id="48130" name="Rectangle 3"/>
          <p:cNvSpPr>
            <a:spLocks noChangeArrowheads="1"/>
          </p:cNvSpPr>
          <p:nvPr/>
        </p:nvSpPr>
        <p:spPr bwMode="auto">
          <a:xfrm>
            <a:off x="1015999" y="2864995"/>
            <a:ext cx="7213599" cy="24314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5400" dirty="0" smtClean="0">
                <a:latin typeface="Comic Sans MS" charset="0"/>
                <a:ea typeface="Comic Sans MS" charset="0"/>
                <a:cs typeface="Comic Sans MS" charset="0"/>
              </a:rPr>
              <a:t>Synonyms, anyone?</a:t>
            </a:r>
          </a:p>
          <a:p>
            <a:pPr algn="ctr"/>
            <a:endParaRPr lang="en-US" sz="4400" dirty="0">
              <a:solidFill>
                <a:schemeClr val="tx2"/>
              </a:solidFill>
              <a:latin typeface="Tahoma" charset="0"/>
            </a:endParaRPr>
          </a:p>
          <a:p>
            <a:pPr algn="ctr"/>
            <a:endParaRPr lang="en-US" sz="3600" dirty="0"/>
          </a:p>
          <a:p>
            <a:pPr algn="ctr"/>
            <a:r>
              <a:rPr lang="en-US" dirty="0">
                <a:solidFill>
                  <a:schemeClr val="tx2"/>
                </a:solidFill>
              </a:rPr>
              <a:t> </a:t>
            </a:r>
            <a:endParaRPr lang="en-US" sz="2000" b="1" dirty="0">
              <a:solidFill>
                <a:schemeClr val="tx2"/>
              </a:solidFill>
              <a:latin typeface="Tahoma" charset="0"/>
            </a:endParaRPr>
          </a:p>
        </p:txBody>
      </p:sp>
    </p:spTree>
    <p:extLst>
      <p:ext uri="{BB962C8B-B14F-4D97-AF65-F5344CB8AC3E}">
        <p14:creationId xmlns:p14="http://schemas.microsoft.com/office/powerpoint/2010/main" val="197655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wipe(down)">
                                      <p:cBhvr>
                                        <p:cTn id="7" dur="580">
                                          <p:stCondLst>
                                            <p:cond delay="0"/>
                                          </p:stCondLst>
                                        </p:cTn>
                                        <p:tgtEl>
                                          <p:spTgt spid="48130">
                                            <p:txEl>
                                              <p:pRg st="0" end="0"/>
                                            </p:txEl>
                                          </p:spTgt>
                                        </p:tgtEl>
                                      </p:cBhvr>
                                    </p:animEffect>
                                    <p:anim calcmode="lin" valueType="num">
                                      <p:cBhvr>
                                        <p:cTn id="8" dur="1822" tmFilter="0,0; 0.14,0.36; 0.43,0.73; 0.71,0.91; 1.0,1.0">
                                          <p:stCondLst>
                                            <p:cond delay="0"/>
                                          </p:stCondLst>
                                        </p:cTn>
                                        <p:tgtEl>
                                          <p:spTgt spid="4813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813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813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813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813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8130">
                                            <p:txEl>
                                              <p:pRg st="0" end="0"/>
                                            </p:txEl>
                                          </p:spTgt>
                                        </p:tgtEl>
                                      </p:cBhvr>
                                      <p:to x="100000" y="60000"/>
                                    </p:animScale>
                                    <p:animScale>
                                      <p:cBhvr>
                                        <p:cTn id="14" dur="166" decel="50000">
                                          <p:stCondLst>
                                            <p:cond delay="676"/>
                                          </p:stCondLst>
                                        </p:cTn>
                                        <p:tgtEl>
                                          <p:spTgt spid="48130">
                                            <p:txEl>
                                              <p:pRg st="0" end="0"/>
                                            </p:txEl>
                                          </p:spTgt>
                                        </p:tgtEl>
                                      </p:cBhvr>
                                      <p:to x="100000" y="100000"/>
                                    </p:animScale>
                                    <p:animScale>
                                      <p:cBhvr>
                                        <p:cTn id="15" dur="26">
                                          <p:stCondLst>
                                            <p:cond delay="1312"/>
                                          </p:stCondLst>
                                        </p:cTn>
                                        <p:tgtEl>
                                          <p:spTgt spid="48130">
                                            <p:txEl>
                                              <p:pRg st="0" end="0"/>
                                            </p:txEl>
                                          </p:spTgt>
                                        </p:tgtEl>
                                      </p:cBhvr>
                                      <p:to x="100000" y="80000"/>
                                    </p:animScale>
                                    <p:animScale>
                                      <p:cBhvr>
                                        <p:cTn id="16" dur="166" decel="50000">
                                          <p:stCondLst>
                                            <p:cond delay="1338"/>
                                          </p:stCondLst>
                                        </p:cTn>
                                        <p:tgtEl>
                                          <p:spTgt spid="48130">
                                            <p:txEl>
                                              <p:pRg st="0" end="0"/>
                                            </p:txEl>
                                          </p:spTgt>
                                        </p:tgtEl>
                                      </p:cBhvr>
                                      <p:to x="100000" y="100000"/>
                                    </p:animScale>
                                    <p:animScale>
                                      <p:cBhvr>
                                        <p:cTn id="17" dur="26">
                                          <p:stCondLst>
                                            <p:cond delay="1642"/>
                                          </p:stCondLst>
                                        </p:cTn>
                                        <p:tgtEl>
                                          <p:spTgt spid="48130">
                                            <p:txEl>
                                              <p:pRg st="0" end="0"/>
                                            </p:txEl>
                                          </p:spTgt>
                                        </p:tgtEl>
                                      </p:cBhvr>
                                      <p:to x="100000" y="90000"/>
                                    </p:animScale>
                                    <p:animScale>
                                      <p:cBhvr>
                                        <p:cTn id="18" dur="166" decel="50000">
                                          <p:stCondLst>
                                            <p:cond delay="1668"/>
                                          </p:stCondLst>
                                        </p:cTn>
                                        <p:tgtEl>
                                          <p:spTgt spid="48130">
                                            <p:txEl>
                                              <p:pRg st="0" end="0"/>
                                            </p:txEl>
                                          </p:spTgt>
                                        </p:tgtEl>
                                      </p:cBhvr>
                                      <p:to x="100000" y="100000"/>
                                    </p:animScale>
                                    <p:animScale>
                                      <p:cBhvr>
                                        <p:cTn id="19" dur="26">
                                          <p:stCondLst>
                                            <p:cond delay="1808"/>
                                          </p:stCondLst>
                                        </p:cTn>
                                        <p:tgtEl>
                                          <p:spTgt spid="48130">
                                            <p:txEl>
                                              <p:pRg st="0" end="0"/>
                                            </p:txEl>
                                          </p:spTgt>
                                        </p:tgtEl>
                                      </p:cBhvr>
                                      <p:to x="100000" y="95000"/>
                                    </p:animScale>
                                    <p:animScale>
                                      <p:cBhvr>
                                        <p:cTn id="20" dur="166" decel="50000">
                                          <p:stCondLst>
                                            <p:cond delay="1834"/>
                                          </p:stCondLst>
                                        </p:cTn>
                                        <p:tgtEl>
                                          <p:spTgt spid="48130">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2133" y="914400"/>
            <a:ext cx="4673600" cy="5130800"/>
          </a:xfrm>
          <a:prstGeom prst="rect">
            <a:avLst/>
          </a:prstGeom>
          <a:solidFill>
            <a:schemeClr val="bg1">
              <a:lumMod val="75000"/>
            </a:schemeClr>
          </a:solidFill>
          <a:ln w="38100">
            <a:solidFill>
              <a:schemeClr val="tx1"/>
            </a:solidFill>
          </a:ln>
          <a:scene3d>
            <a:camera prst="orthographicFront"/>
            <a:lightRig rig="threePt" dir="t"/>
          </a:scene3d>
          <a:sp3d contourW="12700">
            <a:bevelT w="152400" h="50800" prst="softRound"/>
            <a:bevelB/>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18" name="Rectangle 2"/>
          <p:cNvSpPr>
            <a:spLocks noChangeArrowheads="1"/>
          </p:cNvSpPr>
          <p:nvPr/>
        </p:nvSpPr>
        <p:spPr bwMode="auto">
          <a:xfrm>
            <a:off x="509748" y="2116665"/>
            <a:ext cx="8042487" cy="2286001"/>
          </a:xfrm>
          <a:prstGeom prst="rect">
            <a:avLst/>
          </a:prstGeom>
          <a:solidFill>
            <a:schemeClr val="bg1"/>
          </a:solidFill>
          <a:ln w="57150" cmpd="thickThin">
            <a:solidFill>
              <a:schemeClr val="tx1"/>
            </a:solidFill>
            <a:miter lim="800000"/>
            <a:headEnd/>
            <a:tailEnd/>
          </a:ln>
        </p:spPr>
        <p:txBody>
          <a:bodyPr wrap="none" anchor="ctr"/>
          <a:lstStyle/>
          <a:p>
            <a:pPr algn="ctr">
              <a:defRPr/>
            </a:pPr>
            <a:endParaRPr lang="en-US" sz="2400" dirty="0">
              <a:latin typeface="Tahoma" pitchFamily="34" charset="0"/>
              <a:ea typeface="+mn-ea"/>
              <a:cs typeface="Arial" charset="0"/>
            </a:endParaRPr>
          </a:p>
        </p:txBody>
      </p:sp>
      <p:sp>
        <p:nvSpPr>
          <p:cNvPr id="74754" name="Text Box 3"/>
          <p:cNvSpPr txBox="1">
            <a:spLocks noChangeArrowheads="1"/>
          </p:cNvSpPr>
          <p:nvPr/>
        </p:nvSpPr>
        <p:spPr bwMode="auto">
          <a:xfrm>
            <a:off x="933037" y="2441772"/>
            <a:ext cx="7619198"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600" dirty="0" smtClean="0">
                <a:latin typeface="Comic Sans MS" charset="0"/>
                <a:ea typeface="Comic Sans MS" charset="0"/>
                <a:cs typeface="Comic Sans MS" charset="0"/>
              </a:rPr>
              <a:t>I want students to </a:t>
            </a:r>
            <a:r>
              <a:rPr lang="en-US" sz="3600" u="sng" dirty="0" smtClean="0">
                <a:latin typeface="Comic Sans MS" charset="0"/>
                <a:ea typeface="Comic Sans MS" charset="0"/>
                <a:cs typeface="Comic Sans MS" charset="0"/>
              </a:rPr>
              <a:t>think out loud</a:t>
            </a:r>
            <a:r>
              <a:rPr lang="en-US" sz="3600" dirty="0" smtClean="0">
                <a:latin typeface="Comic Sans MS" charset="0"/>
                <a:ea typeface="Comic Sans MS" charset="0"/>
                <a:cs typeface="Comic Sans MS" charset="0"/>
              </a:rPr>
              <a:t> and </a:t>
            </a:r>
            <a:r>
              <a:rPr lang="en-US" sz="3600" u="sng" dirty="0" smtClean="0">
                <a:latin typeface="Comic Sans MS" charset="0"/>
                <a:ea typeface="Comic Sans MS" charset="0"/>
                <a:cs typeface="Comic Sans MS" charset="0"/>
              </a:rPr>
              <a:t>share their thinking</a:t>
            </a:r>
            <a:r>
              <a:rPr lang="en-US" sz="3600" dirty="0" smtClean="0">
                <a:latin typeface="Comic Sans MS" charset="0"/>
                <a:ea typeface="Comic Sans MS" charset="0"/>
                <a:cs typeface="Comic Sans MS" charset="0"/>
              </a:rPr>
              <a:t> with a partner.</a:t>
            </a:r>
          </a:p>
        </p:txBody>
      </p:sp>
    </p:spTree>
    <p:extLst>
      <p:ext uri="{BB962C8B-B14F-4D97-AF65-F5344CB8AC3E}">
        <p14:creationId xmlns:p14="http://schemas.microsoft.com/office/powerpoint/2010/main" val="132848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animEffect transition="in" filter="fade">
                                      <p:cBhvr>
                                        <p:cTn id="7" dur="500"/>
                                        <p:tgtEl>
                                          <p:spTgt spid="747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2133" y="914400"/>
            <a:ext cx="4673600" cy="5130800"/>
          </a:xfrm>
          <a:prstGeom prst="rect">
            <a:avLst/>
          </a:prstGeom>
          <a:solidFill>
            <a:schemeClr val="bg1">
              <a:lumMod val="75000"/>
            </a:schemeClr>
          </a:solidFill>
          <a:ln w="38100">
            <a:solidFill>
              <a:schemeClr val="tx1"/>
            </a:solidFill>
          </a:ln>
          <a:scene3d>
            <a:camera prst="orthographicFront"/>
            <a:lightRig rig="threePt" dir="t"/>
          </a:scene3d>
          <a:sp3d contourW="12700">
            <a:bevelT w="152400" h="50800" prst="softRound"/>
            <a:bevelB/>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18" name="Rectangle 2"/>
          <p:cNvSpPr>
            <a:spLocks noChangeArrowheads="1"/>
          </p:cNvSpPr>
          <p:nvPr/>
        </p:nvSpPr>
        <p:spPr bwMode="auto">
          <a:xfrm>
            <a:off x="990600" y="1413934"/>
            <a:ext cx="7162800" cy="4095698"/>
          </a:xfrm>
          <a:prstGeom prst="rect">
            <a:avLst/>
          </a:prstGeom>
          <a:solidFill>
            <a:schemeClr val="bg1"/>
          </a:solidFill>
          <a:ln w="57150" cmpd="thickThin">
            <a:solidFill>
              <a:schemeClr val="tx1"/>
            </a:solidFill>
            <a:miter lim="800000"/>
            <a:headEnd/>
            <a:tailEnd/>
          </a:ln>
        </p:spPr>
        <p:txBody>
          <a:bodyPr wrap="none" anchor="ctr"/>
          <a:lstStyle/>
          <a:p>
            <a:pPr algn="ctr">
              <a:defRPr/>
            </a:pPr>
            <a:endParaRPr lang="en-US" sz="2400" dirty="0">
              <a:latin typeface="Tahoma" pitchFamily="34" charset="0"/>
              <a:ea typeface="+mn-ea"/>
            </a:endParaRPr>
          </a:p>
        </p:txBody>
      </p:sp>
      <p:sp>
        <p:nvSpPr>
          <p:cNvPr id="3075" name="Text Box 3"/>
          <p:cNvSpPr txBox="1">
            <a:spLocks noChangeArrowheads="1"/>
          </p:cNvSpPr>
          <p:nvPr/>
        </p:nvSpPr>
        <p:spPr bwMode="auto">
          <a:xfrm>
            <a:off x="990600" y="1855258"/>
            <a:ext cx="6959600" cy="3508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sz="4400" dirty="0">
                <a:latin typeface="Comic Sans MS" charset="0"/>
                <a:ea typeface="Comic Sans MS" charset="0"/>
                <a:cs typeface="Comic Sans MS" charset="0"/>
              </a:rPr>
              <a:t>seventh grader</a:t>
            </a:r>
          </a:p>
          <a:p>
            <a:pPr algn="ctr" eaLnBrk="1" hangingPunct="1">
              <a:spcBef>
                <a:spcPct val="50000"/>
              </a:spcBef>
            </a:pPr>
            <a:r>
              <a:rPr lang="en-US" sz="4400" dirty="0" smtClean="0">
                <a:latin typeface="Comic Sans MS" charset="0"/>
                <a:ea typeface="Comic Sans MS" charset="0"/>
                <a:cs typeface="Comic Sans MS" charset="0"/>
              </a:rPr>
              <a:t>“</a:t>
            </a:r>
            <a:r>
              <a:rPr lang="en-US" sz="4000" dirty="0" smtClean="0">
                <a:latin typeface="Comic Sans MS" charset="0"/>
                <a:ea typeface="Comic Sans MS" charset="0"/>
                <a:cs typeface="Comic Sans MS" charset="0"/>
              </a:rPr>
              <a:t>I didn’t know what I knew until I talked about it.”</a:t>
            </a:r>
          </a:p>
          <a:p>
            <a:pPr algn="ctr" eaLnBrk="1" hangingPunct="1">
              <a:spcBef>
                <a:spcPct val="50000"/>
              </a:spcBef>
            </a:pPr>
            <a:endParaRPr lang="en-US" sz="2400" dirty="0">
              <a:latin typeface="Comic Sans MS" charset="0"/>
              <a:ea typeface="Comic Sans MS" charset="0"/>
              <a:cs typeface="Comic Sans MS" charset="0"/>
            </a:endParaRPr>
          </a:p>
          <a:p>
            <a:pPr algn="ctr" eaLnBrk="1" hangingPunct="1">
              <a:spcBef>
                <a:spcPct val="50000"/>
              </a:spcBef>
            </a:pPr>
            <a:r>
              <a:rPr lang="en-US" sz="2400" dirty="0" smtClean="0">
                <a:latin typeface="Comic Sans MS" charset="0"/>
                <a:ea typeface="Comic Sans MS" charset="0"/>
                <a:cs typeface="Comic Sans MS" charset="0"/>
              </a:rPr>
              <a:t>                               - </a:t>
            </a:r>
            <a:r>
              <a:rPr lang="en-US" sz="2400" dirty="0" err="1" smtClean="0">
                <a:latin typeface="Comic Sans MS" charset="0"/>
                <a:ea typeface="Comic Sans MS" charset="0"/>
                <a:cs typeface="Comic Sans MS" charset="0"/>
              </a:rPr>
              <a:t>Zwiers</a:t>
            </a:r>
            <a:r>
              <a:rPr lang="en-US" sz="2400" dirty="0">
                <a:latin typeface="Comic Sans MS" charset="0"/>
                <a:ea typeface="Comic Sans MS" charset="0"/>
                <a:cs typeface="Comic Sans MS" charset="0"/>
              </a:rPr>
              <a:t> </a:t>
            </a:r>
            <a:r>
              <a:rPr lang="en-US" sz="2400" dirty="0" smtClean="0">
                <a:latin typeface="Comic Sans MS" charset="0"/>
                <a:ea typeface="Comic Sans MS" charset="0"/>
                <a:cs typeface="Comic Sans MS" charset="0"/>
              </a:rPr>
              <a:t>&amp; Crawford (2011)</a:t>
            </a:r>
            <a:endParaRPr lang="en-US" sz="2400" dirty="0">
              <a:latin typeface="Comic Sans MS" charset="0"/>
              <a:ea typeface="Comic Sans MS" charset="0"/>
              <a:cs typeface="Comic Sans MS" charset="0"/>
            </a:endParaRPr>
          </a:p>
        </p:txBody>
      </p:sp>
    </p:spTree>
    <p:extLst>
      <p:ext uri="{BB962C8B-B14F-4D97-AF65-F5344CB8AC3E}">
        <p14:creationId xmlns:p14="http://schemas.microsoft.com/office/powerpoint/2010/main" val="194511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animEffect transition="in" filter="fade">
                                      <p:cBhvr>
                                        <p:cTn id="15"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2133" y="914400"/>
            <a:ext cx="4673600" cy="5130800"/>
          </a:xfrm>
          <a:prstGeom prst="rect">
            <a:avLst/>
          </a:prstGeom>
          <a:solidFill>
            <a:schemeClr val="bg1">
              <a:lumMod val="75000"/>
            </a:schemeClr>
          </a:solidFill>
          <a:ln w="38100">
            <a:solidFill>
              <a:schemeClr val="tx1"/>
            </a:solidFill>
          </a:ln>
          <a:scene3d>
            <a:camera prst="orthographicFront"/>
            <a:lightRig rig="threePt" dir="t"/>
          </a:scene3d>
          <a:sp3d contourW="12700">
            <a:bevelT w="152400" h="50800" prst="softRound"/>
            <a:bevelB/>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29" name="Rectangle 2"/>
          <p:cNvSpPr>
            <a:spLocks noChangeArrowheads="1"/>
          </p:cNvSpPr>
          <p:nvPr/>
        </p:nvSpPr>
        <p:spPr bwMode="auto">
          <a:xfrm>
            <a:off x="626532" y="2336801"/>
            <a:ext cx="7874001" cy="2032000"/>
          </a:xfrm>
          <a:prstGeom prst="rect">
            <a:avLst/>
          </a:prstGeom>
          <a:solidFill>
            <a:schemeClr val="bg1"/>
          </a:solidFill>
          <a:ln w="57150" cmpd="thickThin">
            <a:solidFill>
              <a:schemeClr val="tx1"/>
            </a:solidFill>
            <a:miter lim="800000"/>
            <a:headEnd/>
            <a:tailEnd/>
          </a:ln>
        </p:spPr>
        <p:txBody>
          <a:bodyPr wrap="none" anchor="ctr"/>
          <a:lstStyle/>
          <a:p>
            <a:pPr algn="ctr"/>
            <a:endParaRPr lang="en-US" sz="2400" b="1">
              <a:latin typeface="Tahoma" charset="0"/>
            </a:endParaRPr>
          </a:p>
          <a:p>
            <a:pPr algn="ctr"/>
            <a:endParaRPr lang="en-US" sz="2200">
              <a:latin typeface="Tahoma" charset="0"/>
            </a:endParaRPr>
          </a:p>
        </p:txBody>
      </p:sp>
      <p:sp>
        <p:nvSpPr>
          <p:cNvPr id="48130" name="Rectangle 3"/>
          <p:cNvSpPr>
            <a:spLocks noChangeArrowheads="1"/>
          </p:cNvSpPr>
          <p:nvPr/>
        </p:nvSpPr>
        <p:spPr bwMode="auto">
          <a:xfrm>
            <a:off x="440660" y="2740267"/>
            <a:ext cx="8296545"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6000" dirty="0" smtClean="0">
                <a:latin typeface="Chalkboard" charset="0"/>
                <a:ea typeface="Chalkboard" charset="0"/>
                <a:cs typeface="Chalkboard" charset="0"/>
              </a:rPr>
              <a:t>Talking is thinking.</a:t>
            </a:r>
          </a:p>
          <a:p>
            <a:endParaRPr lang="en-US" sz="4000" dirty="0">
              <a:latin typeface="Tahoma" charset="0"/>
            </a:endParaRPr>
          </a:p>
          <a:p>
            <a:endParaRPr lang="en-US" sz="4000" dirty="0" smtClean="0">
              <a:latin typeface="Tahoma" charset="0"/>
            </a:endParaRPr>
          </a:p>
          <a:p>
            <a:endParaRPr lang="en-US" sz="4000" dirty="0" smtClean="0">
              <a:latin typeface="Tahoma" charset="0"/>
            </a:endParaRPr>
          </a:p>
          <a:p>
            <a:pPr algn="ctr"/>
            <a:endParaRPr lang="en-US" sz="4000" b="1" dirty="0">
              <a:solidFill>
                <a:schemeClr val="tx2"/>
              </a:solidFill>
              <a:latin typeface="Tahoma" charset="0"/>
            </a:endParaRPr>
          </a:p>
          <a:p>
            <a:pPr algn="ctr"/>
            <a:endParaRPr lang="en-US" sz="2000" b="1" dirty="0">
              <a:solidFill>
                <a:schemeClr val="tx2"/>
              </a:solidFill>
              <a:latin typeface="Tahoma" charset="0"/>
            </a:endParaRPr>
          </a:p>
        </p:txBody>
      </p:sp>
    </p:spTree>
    <p:extLst>
      <p:ext uri="{BB962C8B-B14F-4D97-AF65-F5344CB8AC3E}">
        <p14:creationId xmlns:p14="http://schemas.microsoft.com/office/powerpoint/2010/main" val="125563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2133" y="914400"/>
            <a:ext cx="4673600" cy="5130800"/>
          </a:xfrm>
          <a:prstGeom prst="rect">
            <a:avLst/>
          </a:prstGeom>
          <a:solidFill>
            <a:schemeClr val="bg1">
              <a:lumMod val="75000"/>
            </a:schemeClr>
          </a:solidFill>
          <a:ln w="38100">
            <a:solidFill>
              <a:schemeClr val="tx1"/>
            </a:solidFill>
          </a:ln>
          <a:scene3d>
            <a:camera prst="orthographicFront"/>
            <a:lightRig rig="threePt" dir="t"/>
          </a:scene3d>
          <a:sp3d contourW="12700">
            <a:bevelT w="152400" h="50800" prst="softRound"/>
            <a:bevelB/>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29" name="Rectangle 2"/>
          <p:cNvSpPr>
            <a:spLocks noChangeArrowheads="1"/>
          </p:cNvSpPr>
          <p:nvPr/>
        </p:nvSpPr>
        <p:spPr bwMode="auto">
          <a:xfrm>
            <a:off x="626532" y="2336801"/>
            <a:ext cx="7874001" cy="2032000"/>
          </a:xfrm>
          <a:prstGeom prst="rect">
            <a:avLst/>
          </a:prstGeom>
          <a:solidFill>
            <a:schemeClr val="bg1"/>
          </a:solidFill>
          <a:ln w="57150" cmpd="thickThin">
            <a:solidFill>
              <a:schemeClr val="tx1"/>
            </a:solidFill>
            <a:miter lim="800000"/>
            <a:headEnd/>
            <a:tailEnd/>
          </a:ln>
        </p:spPr>
        <p:txBody>
          <a:bodyPr wrap="none" anchor="ctr"/>
          <a:lstStyle/>
          <a:p>
            <a:pPr algn="ctr"/>
            <a:endParaRPr lang="en-US" sz="2400" b="1">
              <a:latin typeface="Tahoma" charset="0"/>
            </a:endParaRPr>
          </a:p>
          <a:p>
            <a:pPr algn="ctr"/>
            <a:endParaRPr lang="en-US" sz="2200">
              <a:latin typeface="Tahoma" charset="0"/>
            </a:endParaRPr>
          </a:p>
        </p:txBody>
      </p:sp>
      <p:sp>
        <p:nvSpPr>
          <p:cNvPr id="48130" name="Rectangle 3"/>
          <p:cNvSpPr>
            <a:spLocks noChangeArrowheads="1"/>
          </p:cNvSpPr>
          <p:nvPr/>
        </p:nvSpPr>
        <p:spPr bwMode="auto">
          <a:xfrm>
            <a:off x="440660" y="2740267"/>
            <a:ext cx="8296545"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6000" dirty="0" smtClean="0">
                <a:latin typeface="Chalkboard" charset="0"/>
                <a:ea typeface="Chalkboard" charset="0"/>
                <a:cs typeface="Chalkboard" charset="0"/>
              </a:rPr>
              <a:t>Writing is thinking.</a:t>
            </a:r>
          </a:p>
          <a:p>
            <a:endParaRPr lang="en-US" sz="4000" dirty="0">
              <a:latin typeface="Tahoma" charset="0"/>
            </a:endParaRPr>
          </a:p>
          <a:p>
            <a:endParaRPr lang="en-US" sz="4000" dirty="0" smtClean="0">
              <a:latin typeface="Tahoma" charset="0"/>
            </a:endParaRPr>
          </a:p>
          <a:p>
            <a:endParaRPr lang="en-US" sz="4000" dirty="0" smtClean="0">
              <a:latin typeface="Tahoma" charset="0"/>
            </a:endParaRPr>
          </a:p>
          <a:p>
            <a:pPr algn="ctr"/>
            <a:endParaRPr lang="en-US" sz="4000" b="1" dirty="0">
              <a:solidFill>
                <a:schemeClr val="tx2"/>
              </a:solidFill>
              <a:latin typeface="Tahoma" charset="0"/>
            </a:endParaRPr>
          </a:p>
          <a:p>
            <a:pPr algn="ctr"/>
            <a:endParaRPr lang="en-US" sz="2000" b="1" dirty="0">
              <a:solidFill>
                <a:schemeClr val="tx2"/>
              </a:solidFill>
              <a:latin typeface="Tahoma" charset="0"/>
            </a:endParaRPr>
          </a:p>
        </p:txBody>
      </p:sp>
    </p:spTree>
    <p:extLst>
      <p:ext uri="{BB962C8B-B14F-4D97-AF65-F5344CB8AC3E}">
        <p14:creationId xmlns:p14="http://schemas.microsoft.com/office/powerpoint/2010/main" val="53970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28600" y="175495"/>
            <a:ext cx="8686800" cy="6547037"/>
          </a:xfrm>
          <a:prstGeom prst="rect">
            <a:avLst/>
          </a:prstGeom>
          <a:solidFill>
            <a:schemeClr val="bg1"/>
          </a:solidFill>
          <a:ln w="57150" cmpd="thickThin">
            <a:solidFill>
              <a:schemeClr val="tx1"/>
            </a:solidFill>
            <a:miter lim="800000"/>
            <a:headEnd/>
            <a:tailEnd/>
          </a:ln>
        </p:spPr>
        <p:txBody>
          <a:bodyPr wrap="none" anchor="ctr"/>
          <a:lstStyle/>
          <a:p>
            <a:pPr algn="ctr">
              <a:defRPr/>
            </a:pPr>
            <a:endParaRPr lang="en-US" sz="2400" dirty="0">
              <a:solidFill>
                <a:srgbClr val="DDDDDD"/>
              </a:solidFill>
              <a:latin typeface="Tahoma" pitchFamily="34" charset="0"/>
              <a:ea typeface="+mn-ea"/>
            </a:endParaRPr>
          </a:p>
        </p:txBody>
      </p:sp>
      <p:sp>
        <p:nvSpPr>
          <p:cNvPr id="5123" name="Text Box 3"/>
          <p:cNvSpPr txBox="1">
            <a:spLocks noChangeArrowheads="1"/>
          </p:cNvSpPr>
          <p:nvPr/>
        </p:nvSpPr>
        <p:spPr bwMode="auto">
          <a:xfrm>
            <a:off x="292406" y="-355593"/>
            <a:ext cx="8538329" cy="8623899"/>
          </a:xfrm>
          <a:prstGeom prst="rect">
            <a:avLst/>
          </a:prstGeom>
          <a:noFill/>
          <a:ln w="9525">
            <a:noFill/>
            <a:miter lim="800000"/>
            <a:headEnd/>
            <a:tailEnd/>
          </a:ln>
        </p:spPr>
        <p:txBody>
          <a:bodyPr wrap="square">
            <a:spAutoFit/>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70000"/>
              </a:lnSpc>
              <a:spcBef>
                <a:spcPct val="50000"/>
              </a:spcBef>
            </a:pPr>
            <a:endParaRPr lang="en-US" sz="3200" b="1" dirty="0">
              <a:latin typeface="Tahoma" charset="0"/>
            </a:endParaRPr>
          </a:p>
          <a:p>
            <a:pPr eaLnBrk="1" hangingPunct="1">
              <a:spcBef>
                <a:spcPct val="50000"/>
              </a:spcBef>
            </a:pPr>
            <a:r>
              <a:rPr lang="en-US" sz="2000" dirty="0" smtClean="0">
                <a:latin typeface="Tahoma" charset="0"/>
              </a:rPr>
              <a:t>	</a:t>
            </a:r>
            <a:r>
              <a:rPr lang="en-US" sz="3400" dirty="0" smtClean="0">
                <a:solidFill>
                  <a:srgbClr val="C00000"/>
                </a:solidFill>
                <a:latin typeface="Comic Sans MS" charset="0"/>
                <a:ea typeface="Comic Sans MS" charset="0"/>
                <a:cs typeface="Comic Sans MS" charset="0"/>
              </a:rPr>
              <a:t>Talk, whether internalized self-talk, overt conversation, or writing, is one of our principal mechanisms for organizing our thoughts, making sense of new ideas, and pushing our thinking in new directions. </a:t>
            </a:r>
            <a:r>
              <a:rPr lang="en-US" sz="3400" dirty="0" smtClean="0">
                <a:latin typeface="Comic Sans MS" charset="0"/>
                <a:ea typeface="Comic Sans MS" charset="0"/>
                <a:cs typeface="Comic Sans MS" charset="0"/>
              </a:rPr>
              <a:t>At the same time, our ability to think grows and expands through our exposure to </a:t>
            </a:r>
            <a:r>
              <a:rPr lang="en-US" sz="3400" i="1" dirty="0" smtClean="0">
                <a:latin typeface="Comic Sans MS" charset="0"/>
                <a:ea typeface="Comic Sans MS" charset="0"/>
                <a:cs typeface="Comic Sans MS" charset="0"/>
              </a:rPr>
              <a:t>other</a:t>
            </a:r>
            <a:r>
              <a:rPr lang="en-US" sz="3400" dirty="0" smtClean="0">
                <a:latin typeface="Comic Sans MS" charset="0"/>
                <a:ea typeface="Comic Sans MS" charset="0"/>
                <a:cs typeface="Comic Sans MS" charset="0"/>
              </a:rPr>
              <a:t> people’s thinking, ideas, and knowledge, which become available to us through their talk and writings.</a:t>
            </a:r>
          </a:p>
          <a:p>
            <a:pPr eaLnBrk="1" hangingPunct="1">
              <a:spcBef>
                <a:spcPct val="50000"/>
              </a:spcBef>
            </a:pPr>
            <a:r>
              <a:rPr lang="en-US" sz="2800" dirty="0">
                <a:latin typeface="Comic Sans MS" charset="0"/>
                <a:ea typeface="Comic Sans MS" charset="0"/>
                <a:cs typeface="Comic Sans MS" charset="0"/>
              </a:rPr>
              <a:t> </a:t>
            </a:r>
            <a:r>
              <a:rPr lang="en-US" sz="2800" dirty="0" smtClean="0">
                <a:latin typeface="Comic Sans MS" charset="0"/>
                <a:ea typeface="Comic Sans MS" charset="0"/>
                <a:cs typeface="Comic Sans MS" charset="0"/>
              </a:rPr>
              <a:t>                                              - </a:t>
            </a:r>
            <a:r>
              <a:rPr lang="en-US" sz="2800" dirty="0" err="1" smtClean="0">
                <a:latin typeface="Comic Sans MS" charset="0"/>
                <a:ea typeface="Comic Sans MS" charset="0"/>
                <a:cs typeface="Comic Sans MS" charset="0"/>
              </a:rPr>
              <a:t>Ritchhart</a:t>
            </a:r>
            <a:r>
              <a:rPr lang="en-US" sz="2800" dirty="0" smtClean="0">
                <a:latin typeface="Comic Sans MS" charset="0"/>
                <a:ea typeface="Comic Sans MS" charset="0"/>
                <a:cs typeface="Comic Sans MS" charset="0"/>
              </a:rPr>
              <a:t> (2002)</a:t>
            </a:r>
          </a:p>
          <a:p>
            <a:pPr eaLnBrk="1" hangingPunct="1">
              <a:spcBef>
                <a:spcPct val="50000"/>
              </a:spcBef>
            </a:pPr>
            <a:endParaRPr lang="en-US" sz="2000" dirty="0">
              <a:latin typeface="Tahoma" charset="0"/>
            </a:endParaRPr>
          </a:p>
          <a:p>
            <a:pPr eaLnBrk="1" hangingPunct="1">
              <a:spcBef>
                <a:spcPct val="50000"/>
              </a:spcBef>
            </a:pPr>
            <a:r>
              <a:rPr lang="en-US" sz="2000" dirty="0" smtClean="0">
                <a:latin typeface="Tahoma" charset="0"/>
              </a:rPr>
              <a:t>										</a:t>
            </a:r>
            <a:endParaRPr lang="en-US" sz="3200" dirty="0">
              <a:latin typeface="Tahoma" charset="0"/>
            </a:endParaRPr>
          </a:p>
          <a:p>
            <a:pPr algn="ctr" eaLnBrk="1" hangingPunct="1">
              <a:spcBef>
                <a:spcPct val="50000"/>
              </a:spcBef>
            </a:pPr>
            <a:endParaRPr lang="en-US" sz="2000" b="1" dirty="0">
              <a:latin typeface="Tahoma" charset="0"/>
            </a:endParaRPr>
          </a:p>
        </p:txBody>
      </p:sp>
    </p:spTree>
    <p:extLst>
      <p:ext uri="{BB962C8B-B14F-4D97-AF65-F5344CB8AC3E}">
        <p14:creationId xmlns:p14="http://schemas.microsoft.com/office/powerpoint/2010/main" val="67121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fade">
                                      <p:cBhvr>
                                        <p:cTn id="7" dur="5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2133" y="914400"/>
            <a:ext cx="4673600" cy="5130800"/>
          </a:xfrm>
          <a:prstGeom prst="rect">
            <a:avLst/>
          </a:prstGeom>
          <a:solidFill>
            <a:schemeClr val="bg1">
              <a:lumMod val="75000"/>
            </a:schemeClr>
          </a:solidFill>
          <a:ln w="38100">
            <a:solidFill>
              <a:schemeClr val="tx1"/>
            </a:solidFill>
          </a:ln>
          <a:scene3d>
            <a:camera prst="orthographicFront"/>
            <a:lightRig rig="threePt" dir="t"/>
          </a:scene3d>
          <a:sp3d contourW="12700">
            <a:bevelT w="152400" h="50800" prst="softRound"/>
            <a:bevelB/>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29" name="Rectangle 2"/>
          <p:cNvSpPr>
            <a:spLocks noChangeArrowheads="1"/>
          </p:cNvSpPr>
          <p:nvPr/>
        </p:nvSpPr>
        <p:spPr bwMode="auto">
          <a:xfrm>
            <a:off x="626532" y="2133600"/>
            <a:ext cx="7874001" cy="2624667"/>
          </a:xfrm>
          <a:prstGeom prst="rect">
            <a:avLst/>
          </a:prstGeom>
          <a:solidFill>
            <a:schemeClr val="bg1"/>
          </a:solidFill>
          <a:ln w="57150" cmpd="thickThin">
            <a:solidFill>
              <a:schemeClr val="tx1"/>
            </a:solidFill>
            <a:miter lim="800000"/>
            <a:headEnd/>
            <a:tailEnd/>
          </a:ln>
        </p:spPr>
        <p:txBody>
          <a:bodyPr wrap="none" anchor="ctr"/>
          <a:lstStyle/>
          <a:p>
            <a:pPr algn="ctr"/>
            <a:endParaRPr lang="en-US" sz="2400" b="1">
              <a:latin typeface="Tahoma" charset="0"/>
            </a:endParaRPr>
          </a:p>
          <a:p>
            <a:pPr algn="ctr"/>
            <a:endParaRPr lang="en-US" sz="2200">
              <a:latin typeface="Tahoma" charset="0"/>
            </a:endParaRPr>
          </a:p>
        </p:txBody>
      </p:sp>
      <p:sp>
        <p:nvSpPr>
          <p:cNvPr id="48130" name="Rectangle 3"/>
          <p:cNvSpPr>
            <a:spLocks noChangeArrowheads="1"/>
          </p:cNvSpPr>
          <p:nvPr/>
        </p:nvSpPr>
        <p:spPr bwMode="auto">
          <a:xfrm>
            <a:off x="432195" y="2469335"/>
            <a:ext cx="8296545" cy="5693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4000" dirty="0" smtClean="0">
                <a:latin typeface="Comic Sans MS" charset="0"/>
                <a:ea typeface="Comic Sans MS" charset="0"/>
                <a:cs typeface="Comic Sans MS" charset="0"/>
              </a:rPr>
              <a:t>Survey of Corporate Recruiters</a:t>
            </a:r>
          </a:p>
          <a:p>
            <a:pPr algn="ctr"/>
            <a:r>
              <a:rPr lang="en-US" sz="3600" dirty="0" smtClean="0">
                <a:latin typeface="Comic Sans MS" charset="0"/>
                <a:ea typeface="Comic Sans MS" charset="0"/>
                <a:cs typeface="Comic Sans MS" charset="0"/>
              </a:rPr>
              <a:t>86% - communications (oral and written) were the #1 priority</a:t>
            </a:r>
          </a:p>
          <a:p>
            <a:endParaRPr lang="en-US" sz="3600" dirty="0">
              <a:latin typeface="Tahoma" charset="0"/>
            </a:endParaRPr>
          </a:p>
          <a:p>
            <a:endParaRPr lang="en-US" sz="3600" dirty="0">
              <a:latin typeface="Tahoma" charset="0"/>
            </a:endParaRPr>
          </a:p>
          <a:p>
            <a:endParaRPr lang="en-US" sz="4000" dirty="0">
              <a:latin typeface="Tahoma" charset="0"/>
            </a:endParaRPr>
          </a:p>
          <a:p>
            <a:endParaRPr lang="en-US" sz="4000" dirty="0" smtClean="0">
              <a:latin typeface="Tahoma" charset="0"/>
            </a:endParaRPr>
          </a:p>
          <a:p>
            <a:endParaRPr lang="en-US" sz="4000" dirty="0" smtClean="0">
              <a:latin typeface="Tahoma" charset="0"/>
            </a:endParaRPr>
          </a:p>
          <a:p>
            <a:pPr algn="ctr"/>
            <a:endParaRPr lang="en-US" sz="4000" b="1" dirty="0">
              <a:solidFill>
                <a:schemeClr val="tx2"/>
              </a:solidFill>
              <a:latin typeface="Tahoma" charset="0"/>
            </a:endParaRPr>
          </a:p>
          <a:p>
            <a:pPr algn="ctr"/>
            <a:endParaRPr lang="en-US" sz="2000" b="1" dirty="0">
              <a:solidFill>
                <a:schemeClr val="tx2"/>
              </a:solidFill>
              <a:latin typeface="Tahoma" charset="0"/>
            </a:endParaRPr>
          </a:p>
        </p:txBody>
      </p:sp>
    </p:spTree>
    <p:extLst>
      <p:ext uri="{BB962C8B-B14F-4D97-AF65-F5344CB8AC3E}">
        <p14:creationId xmlns:p14="http://schemas.microsoft.com/office/powerpoint/2010/main" val="74482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2133" y="914400"/>
            <a:ext cx="4673600" cy="5130800"/>
          </a:xfrm>
          <a:prstGeom prst="rect">
            <a:avLst/>
          </a:prstGeom>
          <a:solidFill>
            <a:schemeClr val="bg1">
              <a:lumMod val="75000"/>
            </a:schemeClr>
          </a:solidFill>
          <a:ln w="38100">
            <a:solidFill>
              <a:schemeClr val="tx1"/>
            </a:solidFill>
          </a:ln>
          <a:scene3d>
            <a:camera prst="orthographicFront"/>
            <a:lightRig rig="threePt" dir="t"/>
          </a:scene3d>
          <a:sp3d contourW="12700">
            <a:bevelT w="152400" h="50800" prst="softRound"/>
            <a:bevelB/>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29" name="Rectangle 2"/>
          <p:cNvSpPr>
            <a:spLocks noChangeArrowheads="1"/>
          </p:cNvSpPr>
          <p:nvPr/>
        </p:nvSpPr>
        <p:spPr bwMode="auto">
          <a:xfrm>
            <a:off x="524933" y="2184401"/>
            <a:ext cx="8077200" cy="2353733"/>
          </a:xfrm>
          <a:prstGeom prst="rect">
            <a:avLst/>
          </a:prstGeom>
          <a:solidFill>
            <a:schemeClr val="bg1"/>
          </a:solidFill>
          <a:ln w="57150" cmpd="thickThin">
            <a:solidFill>
              <a:schemeClr val="tx1"/>
            </a:solidFill>
            <a:miter lim="800000"/>
            <a:headEnd/>
            <a:tailEnd/>
          </a:ln>
        </p:spPr>
        <p:txBody>
          <a:bodyPr wrap="none" anchor="ctr"/>
          <a:lstStyle/>
          <a:p>
            <a:pPr algn="ctr"/>
            <a:endParaRPr lang="en-US" sz="2400" b="1">
              <a:latin typeface="Tahoma" charset="0"/>
            </a:endParaRPr>
          </a:p>
          <a:p>
            <a:pPr algn="ctr"/>
            <a:endParaRPr lang="en-US" sz="2200">
              <a:latin typeface="Tahoma" charset="0"/>
            </a:endParaRPr>
          </a:p>
        </p:txBody>
      </p:sp>
      <p:sp>
        <p:nvSpPr>
          <p:cNvPr id="48130" name="Rectangle 3"/>
          <p:cNvSpPr>
            <a:spLocks noChangeArrowheads="1"/>
          </p:cNvSpPr>
          <p:nvPr/>
        </p:nvSpPr>
        <p:spPr bwMode="auto">
          <a:xfrm>
            <a:off x="677333" y="1771585"/>
            <a:ext cx="7763935" cy="30777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endParaRPr lang="en-US" sz="4400" dirty="0">
              <a:solidFill>
                <a:schemeClr val="tx2"/>
              </a:solidFill>
              <a:latin typeface="Tahoma" charset="0"/>
            </a:endParaRPr>
          </a:p>
          <a:p>
            <a:pPr algn="ctr"/>
            <a:r>
              <a:rPr lang="en-US" sz="3600" dirty="0" smtClean="0">
                <a:latin typeface="Comic Sans MS" charset="0"/>
                <a:ea typeface="Comic Sans MS" charset="0"/>
                <a:cs typeface="Comic Sans MS" charset="0"/>
              </a:rPr>
              <a:t>Attendees attend</a:t>
            </a:r>
            <a:r>
              <a:rPr lang="mr-IN" sz="3600" dirty="0" smtClean="0">
                <a:latin typeface="Comic Sans MS" charset="0"/>
                <a:ea typeface="Comic Sans MS" charset="0"/>
                <a:cs typeface="Comic Sans MS" charset="0"/>
              </a:rPr>
              <a:t>…</a:t>
            </a:r>
            <a:r>
              <a:rPr lang="en-US" sz="3600" dirty="0" smtClean="0">
                <a:latin typeface="Comic Sans MS" charset="0"/>
                <a:ea typeface="Comic Sans MS" charset="0"/>
                <a:cs typeface="Comic Sans MS" charset="0"/>
              </a:rPr>
              <a:t>and go home.</a:t>
            </a:r>
          </a:p>
          <a:p>
            <a:pPr algn="ctr"/>
            <a:endParaRPr lang="en-US" sz="3600" dirty="0">
              <a:latin typeface="Comic Sans MS" charset="0"/>
              <a:ea typeface="Comic Sans MS" charset="0"/>
              <a:cs typeface="Comic Sans MS" charset="0"/>
            </a:endParaRPr>
          </a:p>
          <a:p>
            <a:pPr algn="ctr"/>
            <a:r>
              <a:rPr lang="en-US" sz="3600" dirty="0" smtClean="0">
                <a:latin typeface="Comic Sans MS" charset="0"/>
                <a:ea typeface="Comic Sans MS" charset="0"/>
                <a:cs typeface="Comic Sans MS" charset="0"/>
              </a:rPr>
              <a:t>Participants participate</a:t>
            </a:r>
            <a:r>
              <a:rPr lang="mr-IN" sz="3600" dirty="0" smtClean="0">
                <a:latin typeface="Comic Sans MS" charset="0"/>
                <a:ea typeface="Comic Sans MS" charset="0"/>
                <a:cs typeface="Comic Sans MS" charset="0"/>
              </a:rPr>
              <a:t>…</a:t>
            </a:r>
            <a:r>
              <a:rPr lang="en-US" sz="3600" dirty="0" smtClean="0">
                <a:latin typeface="Comic Sans MS" charset="0"/>
                <a:ea typeface="Comic Sans MS" charset="0"/>
                <a:cs typeface="Comic Sans MS" charset="0"/>
              </a:rPr>
              <a:t>and learn.</a:t>
            </a:r>
            <a:endParaRPr lang="en-US" sz="3600" dirty="0">
              <a:latin typeface="Comic Sans MS" charset="0"/>
              <a:ea typeface="Comic Sans MS" charset="0"/>
              <a:cs typeface="Comic Sans MS" charset="0"/>
            </a:endParaRPr>
          </a:p>
          <a:p>
            <a:pPr algn="ctr"/>
            <a:r>
              <a:rPr lang="en-US" sz="2400" dirty="0" smtClean="0">
                <a:latin typeface="Comic Sans MS" charset="0"/>
                <a:ea typeface="Comic Sans MS" charset="0"/>
                <a:cs typeface="Comic Sans MS" charset="0"/>
              </a:rPr>
              <a:t>                                               </a:t>
            </a:r>
            <a:endParaRPr lang="en-US" sz="3600" dirty="0"/>
          </a:p>
          <a:p>
            <a:pPr algn="ctr"/>
            <a:r>
              <a:rPr lang="en-US" dirty="0">
                <a:solidFill>
                  <a:schemeClr val="tx2"/>
                </a:solidFill>
              </a:rPr>
              <a:t> </a:t>
            </a:r>
            <a:endParaRPr lang="en-US" sz="2000" b="1" dirty="0">
              <a:solidFill>
                <a:schemeClr val="tx2"/>
              </a:solidFill>
              <a:latin typeface="Tahoma" charset="0"/>
            </a:endParaRPr>
          </a:p>
        </p:txBody>
      </p:sp>
    </p:spTree>
    <p:extLst>
      <p:ext uri="{BB962C8B-B14F-4D97-AF65-F5344CB8AC3E}">
        <p14:creationId xmlns:p14="http://schemas.microsoft.com/office/powerpoint/2010/main" val="196512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0">
                                            <p:txEl>
                                              <p:pRg st="1" end="1"/>
                                            </p:txEl>
                                          </p:spTgt>
                                        </p:tgtEl>
                                        <p:attrNameLst>
                                          <p:attrName>style.visibility</p:attrName>
                                        </p:attrNameLst>
                                      </p:cBhvr>
                                      <p:to>
                                        <p:strVal val="visible"/>
                                      </p:to>
                                    </p:set>
                                    <p:animEffect transition="in" filter="fade">
                                      <p:cBhvr>
                                        <p:cTn id="7" dur="500"/>
                                        <p:tgtEl>
                                          <p:spTgt spid="4813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0">
                                            <p:txEl>
                                              <p:pRg st="3" end="3"/>
                                            </p:txEl>
                                          </p:spTgt>
                                        </p:tgtEl>
                                        <p:attrNameLst>
                                          <p:attrName>style.visibility</p:attrName>
                                        </p:attrNameLst>
                                      </p:cBhvr>
                                      <p:to>
                                        <p:strVal val="visible"/>
                                      </p:to>
                                    </p:set>
                                    <p:animEffect transition="in" filter="fade">
                                      <p:cBhvr>
                                        <p:cTn id="12" dur="500"/>
                                        <p:tgtEl>
                                          <p:spTgt spid="481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ChangeArrowheads="1"/>
          </p:cNvSpPr>
          <p:nvPr/>
        </p:nvSpPr>
        <p:spPr bwMode="auto">
          <a:xfrm>
            <a:off x="287866" y="558801"/>
            <a:ext cx="8585201" cy="5740400"/>
          </a:xfrm>
          <a:prstGeom prst="rect">
            <a:avLst/>
          </a:prstGeom>
          <a:solidFill>
            <a:schemeClr val="bg1"/>
          </a:solidFill>
          <a:ln w="57150" cmpd="thickThin">
            <a:solidFill>
              <a:schemeClr val="tx1"/>
            </a:solidFill>
            <a:miter lim="800000"/>
            <a:headEnd/>
            <a:tailEnd/>
          </a:ln>
        </p:spPr>
        <p:txBody>
          <a:bodyPr wrap="none" anchor="ctr"/>
          <a:lstStyle/>
          <a:p>
            <a:pPr algn="ctr"/>
            <a:endParaRPr lang="en-US" sz="2400" b="1">
              <a:latin typeface="Tahoma" charset="0"/>
            </a:endParaRPr>
          </a:p>
          <a:p>
            <a:pPr algn="ctr"/>
            <a:endParaRPr lang="en-US" sz="2200">
              <a:latin typeface="Tahoma" charset="0"/>
            </a:endParaRPr>
          </a:p>
        </p:txBody>
      </p:sp>
      <p:sp>
        <p:nvSpPr>
          <p:cNvPr id="4099" name="Rectangle 3"/>
          <p:cNvSpPr>
            <a:spLocks noChangeArrowheads="1"/>
          </p:cNvSpPr>
          <p:nvPr/>
        </p:nvSpPr>
        <p:spPr bwMode="auto">
          <a:xfrm>
            <a:off x="438466" y="745712"/>
            <a:ext cx="8603929" cy="8217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3200" dirty="0" smtClean="0">
                <a:latin typeface="Chalkboard" charset="0"/>
                <a:ea typeface="Chalkboard" charset="0"/>
                <a:cs typeface="Chalkboard" charset="0"/>
              </a:rPr>
              <a:t>Mine was the language of work, compliance, and </a:t>
            </a:r>
            <a:r>
              <a:rPr lang="en-US" sz="3200" u="sng" dirty="0" smtClean="0">
                <a:latin typeface="Chalkboard" charset="0"/>
                <a:ea typeface="Chalkboard" charset="0"/>
                <a:cs typeface="Chalkboard" charset="0"/>
              </a:rPr>
              <a:t>control</a:t>
            </a:r>
            <a:r>
              <a:rPr lang="en-US" sz="3200" dirty="0" smtClean="0">
                <a:latin typeface="Chalkboard" charset="0"/>
                <a:ea typeface="Chalkboard" charset="0"/>
                <a:cs typeface="Chalkboard" charset="0"/>
              </a:rPr>
              <a:t>…</a:t>
            </a:r>
            <a:endParaRPr lang="en-US" sz="3200" dirty="0">
              <a:latin typeface="Chalkboard" charset="0"/>
              <a:ea typeface="Chalkboard" charset="0"/>
              <a:cs typeface="Chalkboard" charset="0"/>
            </a:endParaRPr>
          </a:p>
          <a:p>
            <a:r>
              <a:rPr lang="en-US" sz="2500" dirty="0" smtClean="0">
                <a:latin typeface="Chalkboard" charset="0"/>
                <a:ea typeface="Chalkboard" charset="0"/>
                <a:cs typeface="Chalkboard" charset="0"/>
              </a:rPr>
              <a:t>	“Are you taking good notes, Eddie?”</a:t>
            </a:r>
          </a:p>
          <a:p>
            <a:r>
              <a:rPr lang="en-US" sz="2500" dirty="0">
                <a:latin typeface="Chalkboard" charset="0"/>
                <a:ea typeface="Chalkboard" charset="0"/>
                <a:cs typeface="Chalkboard" charset="0"/>
              </a:rPr>
              <a:t>	</a:t>
            </a:r>
            <a:r>
              <a:rPr lang="en-US" sz="2500" dirty="0" smtClean="0">
                <a:latin typeface="Chalkboard" charset="0"/>
                <a:ea typeface="Chalkboard" charset="0"/>
                <a:cs typeface="Chalkboard" charset="0"/>
              </a:rPr>
              <a:t>“Done with the worksheet? Great, here’s another!”</a:t>
            </a:r>
          </a:p>
          <a:p>
            <a:r>
              <a:rPr lang="en-US" sz="2500" dirty="0" smtClean="0">
                <a:latin typeface="Chalkboard" charset="0"/>
                <a:ea typeface="Chalkboard" charset="0"/>
                <a:cs typeface="Chalkboard" charset="0"/>
              </a:rPr>
              <a:t>	“Do your own work!”</a:t>
            </a:r>
          </a:p>
          <a:p>
            <a:r>
              <a:rPr lang="en-US" sz="2500" dirty="0">
                <a:latin typeface="Chalkboard" charset="0"/>
                <a:ea typeface="Chalkboard" charset="0"/>
                <a:cs typeface="Chalkboard" charset="0"/>
              </a:rPr>
              <a:t>	</a:t>
            </a:r>
            <a:r>
              <a:rPr lang="en-US" sz="2500" dirty="0" smtClean="0">
                <a:latin typeface="Chalkboard" charset="0"/>
                <a:ea typeface="Chalkboard" charset="0"/>
                <a:cs typeface="Chalkboard" charset="0"/>
              </a:rPr>
              <a:t>“Pay attention and listen carefully!”</a:t>
            </a:r>
          </a:p>
          <a:p>
            <a:r>
              <a:rPr lang="en-US" sz="2500" dirty="0">
                <a:latin typeface="Chalkboard" charset="0"/>
                <a:ea typeface="Chalkboard" charset="0"/>
                <a:cs typeface="Chalkboard" charset="0"/>
              </a:rPr>
              <a:t>	</a:t>
            </a:r>
            <a:r>
              <a:rPr lang="en-US" sz="2500" dirty="0" smtClean="0">
                <a:latin typeface="Chalkboard" charset="0"/>
                <a:ea typeface="Chalkboard" charset="0"/>
                <a:cs typeface="Chalkboard" charset="0"/>
              </a:rPr>
              <a:t>“This is on the test! Work with me here, people!”</a:t>
            </a:r>
          </a:p>
          <a:p>
            <a:r>
              <a:rPr lang="en-US" sz="2500" dirty="0">
                <a:latin typeface="Chalkboard" charset="0"/>
                <a:ea typeface="Chalkboard" charset="0"/>
                <a:cs typeface="Chalkboard" charset="0"/>
              </a:rPr>
              <a:t>	</a:t>
            </a:r>
            <a:r>
              <a:rPr lang="en-US" sz="2500" dirty="0" smtClean="0">
                <a:latin typeface="Chalkboard" charset="0"/>
                <a:ea typeface="Chalkboard" charset="0"/>
                <a:cs typeface="Chalkboard" charset="0"/>
              </a:rPr>
              <a:t>“Hunker down and THINK!”</a:t>
            </a:r>
          </a:p>
          <a:p>
            <a:r>
              <a:rPr lang="en-US" sz="2500" dirty="0" smtClean="0">
                <a:latin typeface="Chalkboard" charset="0"/>
                <a:ea typeface="Chalkboard" charset="0"/>
                <a:cs typeface="Chalkboard" charset="0"/>
              </a:rPr>
              <a:t>…and IRE questions (initiate, respond, evaluate)…</a:t>
            </a:r>
          </a:p>
          <a:p>
            <a:r>
              <a:rPr lang="en-US" sz="2500" dirty="0">
                <a:latin typeface="Chalkboard" charset="0"/>
                <a:ea typeface="Chalkboard" charset="0"/>
                <a:cs typeface="Chalkboard" charset="0"/>
              </a:rPr>
              <a:t>	</a:t>
            </a:r>
            <a:r>
              <a:rPr lang="en-US" sz="2500" dirty="0" smtClean="0">
                <a:latin typeface="Chalkboard" charset="0"/>
                <a:ea typeface="Chalkboard" charset="0"/>
                <a:cs typeface="Chalkboard" charset="0"/>
              </a:rPr>
              <a:t>“Who can tell me…?”</a:t>
            </a:r>
          </a:p>
          <a:p>
            <a:r>
              <a:rPr lang="en-US" sz="2500" dirty="0" smtClean="0">
                <a:latin typeface="Chalkboard" charset="0"/>
                <a:ea typeface="Chalkboard" charset="0"/>
                <a:cs typeface="Chalkboard" charset="0"/>
              </a:rPr>
              <a:t>	“Who remembers…?”</a:t>
            </a:r>
          </a:p>
          <a:p>
            <a:r>
              <a:rPr lang="en-US" sz="2500" dirty="0">
                <a:latin typeface="Chalkboard" charset="0"/>
                <a:ea typeface="Chalkboard" charset="0"/>
                <a:cs typeface="Chalkboard" charset="0"/>
              </a:rPr>
              <a:t>	</a:t>
            </a:r>
            <a:r>
              <a:rPr lang="en-US" sz="2500" dirty="0" smtClean="0">
                <a:latin typeface="Chalkboard" charset="0"/>
                <a:ea typeface="Chalkboard" charset="0"/>
                <a:cs typeface="Chalkboard" charset="0"/>
              </a:rPr>
              <a:t>“Who knows…?”</a:t>
            </a:r>
          </a:p>
          <a:p>
            <a:r>
              <a:rPr lang="en-US" sz="2500" dirty="0">
                <a:latin typeface="Chalkboard" charset="0"/>
                <a:ea typeface="Chalkboard" charset="0"/>
                <a:cs typeface="Chalkboard" charset="0"/>
              </a:rPr>
              <a:t>	</a:t>
            </a:r>
            <a:r>
              <a:rPr lang="en-US" sz="2500" dirty="0" smtClean="0">
                <a:latin typeface="Chalkboard" charset="0"/>
                <a:ea typeface="Chalkboard" charset="0"/>
                <a:cs typeface="Chalkboard" charset="0"/>
              </a:rPr>
              <a:t>”Who stole my blackboard erasers?</a:t>
            </a:r>
          </a:p>
          <a:p>
            <a:endParaRPr lang="en-US" sz="2700" dirty="0" smtClean="0">
              <a:latin typeface="Comic Sans MS" charset="0"/>
              <a:ea typeface="Comic Sans MS" charset="0"/>
              <a:cs typeface="Comic Sans MS" charset="0"/>
            </a:endParaRPr>
          </a:p>
          <a:p>
            <a:r>
              <a:rPr lang="en-US" sz="2700" dirty="0">
                <a:latin typeface="Comic Sans MS" charset="0"/>
                <a:ea typeface="Comic Sans MS" charset="0"/>
                <a:cs typeface="Comic Sans MS" charset="0"/>
              </a:rPr>
              <a:t>	</a:t>
            </a:r>
            <a:r>
              <a:rPr lang="en-US" sz="2800" dirty="0">
                <a:latin typeface="Tahoma" charset="0"/>
              </a:rPr>
              <a:t>	</a:t>
            </a:r>
            <a:endParaRPr lang="en-US" sz="2800" dirty="0" smtClean="0">
              <a:latin typeface="Tahoma" charset="0"/>
            </a:endParaRPr>
          </a:p>
          <a:p>
            <a:r>
              <a:rPr lang="en-US" sz="2400" dirty="0" smtClean="0">
                <a:latin typeface="Tahoma" charset="0"/>
              </a:rPr>
              <a:t>		</a:t>
            </a:r>
            <a:endParaRPr lang="en-US" sz="2000" dirty="0" smtClean="0">
              <a:latin typeface="Tahoma" charset="0"/>
            </a:endParaRPr>
          </a:p>
          <a:p>
            <a:endParaRPr lang="en-US" sz="2800" dirty="0">
              <a:latin typeface="Tahoma" charset="0"/>
            </a:endParaRPr>
          </a:p>
          <a:p>
            <a:endParaRPr lang="en-US" sz="2800" dirty="0" smtClean="0">
              <a:latin typeface="Tahoma" charset="0"/>
            </a:endParaRPr>
          </a:p>
          <a:p>
            <a:r>
              <a:rPr lang="en-US" dirty="0">
                <a:solidFill>
                  <a:schemeClr val="tx2"/>
                </a:solidFill>
              </a:rPr>
              <a:t/>
            </a:r>
            <a:br>
              <a:rPr lang="en-US" dirty="0">
                <a:solidFill>
                  <a:schemeClr val="tx2"/>
                </a:solidFill>
              </a:rPr>
            </a:br>
            <a:r>
              <a:rPr lang="en-US" dirty="0">
                <a:solidFill>
                  <a:schemeClr val="tx2"/>
                </a:solidFill>
              </a:rPr>
              <a:t>       </a:t>
            </a:r>
          </a:p>
          <a:p>
            <a:r>
              <a:rPr lang="en-US" dirty="0">
                <a:solidFill>
                  <a:schemeClr val="tx2"/>
                </a:solidFill>
              </a:rPr>
              <a:t> </a:t>
            </a:r>
            <a:endParaRPr lang="en-US" sz="2000" b="1" dirty="0">
              <a:solidFill>
                <a:schemeClr val="tx2"/>
              </a:solidFill>
              <a:latin typeface="Tahoma" charset="0"/>
            </a:endParaRPr>
          </a:p>
        </p:txBody>
      </p:sp>
    </p:spTree>
    <p:extLst>
      <p:ext uri="{BB962C8B-B14F-4D97-AF65-F5344CB8AC3E}">
        <p14:creationId xmlns:p14="http://schemas.microsoft.com/office/powerpoint/2010/main" val="198716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5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fade">
                                      <p:cBhvr>
                                        <p:cTn id="22" dur="500"/>
                                        <p:tgtEl>
                                          <p:spTgt spid="4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fade">
                                      <p:cBhvr>
                                        <p:cTn id="27" dur="500"/>
                                        <p:tgtEl>
                                          <p:spTgt spid="4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Effect transition="in" filter="fade">
                                      <p:cBhvr>
                                        <p:cTn id="32" dur="500"/>
                                        <p:tgtEl>
                                          <p:spTgt spid="40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Effect transition="in" filter="fade">
                                      <p:cBhvr>
                                        <p:cTn id="37" dur="500"/>
                                        <p:tgtEl>
                                          <p:spTgt spid="40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99">
                                            <p:txEl>
                                              <p:pRg st="7" end="7"/>
                                            </p:txEl>
                                          </p:spTgt>
                                        </p:tgtEl>
                                        <p:attrNameLst>
                                          <p:attrName>style.visibility</p:attrName>
                                        </p:attrNameLst>
                                      </p:cBhvr>
                                      <p:to>
                                        <p:strVal val="visible"/>
                                      </p:to>
                                    </p:set>
                                    <p:animEffect transition="in" filter="fade">
                                      <p:cBhvr>
                                        <p:cTn id="42" dur="500"/>
                                        <p:tgtEl>
                                          <p:spTgt spid="409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099">
                                            <p:txEl>
                                              <p:pRg st="8" end="8"/>
                                            </p:txEl>
                                          </p:spTgt>
                                        </p:tgtEl>
                                        <p:attrNameLst>
                                          <p:attrName>style.visibility</p:attrName>
                                        </p:attrNameLst>
                                      </p:cBhvr>
                                      <p:to>
                                        <p:strVal val="visible"/>
                                      </p:to>
                                    </p:set>
                                    <p:animEffect transition="in" filter="fade">
                                      <p:cBhvr>
                                        <p:cTn id="47" dur="500"/>
                                        <p:tgtEl>
                                          <p:spTgt spid="409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099">
                                            <p:txEl>
                                              <p:pRg st="9" end="9"/>
                                            </p:txEl>
                                          </p:spTgt>
                                        </p:tgtEl>
                                        <p:attrNameLst>
                                          <p:attrName>style.visibility</p:attrName>
                                        </p:attrNameLst>
                                      </p:cBhvr>
                                      <p:to>
                                        <p:strVal val="visible"/>
                                      </p:to>
                                    </p:set>
                                    <p:animEffect transition="in" filter="fade">
                                      <p:cBhvr>
                                        <p:cTn id="52" dur="500"/>
                                        <p:tgtEl>
                                          <p:spTgt spid="409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099">
                                            <p:txEl>
                                              <p:pRg st="10" end="10"/>
                                            </p:txEl>
                                          </p:spTgt>
                                        </p:tgtEl>
                                        <p:attrNameLst>
                                          <p:attrName>style.visibility</p:attrName>
                                        </p:attrNameLst>
                                      </p:cBhvr>
                                      <p:to>
                                        <p:strVal val="visible"/>
                                      </p:to>
                                    </p:set>
                                    <p:animEffect transition="in" filter="fade">
                                      <p:cBhvr>
                                        <p:cTn id="57" dur="500"/>
                                        <p:tgtEl>
                                          <p:spTgt spid="409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099">
                                            <p:txEl>
                                              <p:pRg st="11" end="11"/>
                                            </p:txEl>
                                          </p:spTgt>
                                        </p:tgtEl>
                                        <p:attrNameLst>
                                          <p:attrName>style.visibility</p:attrName>
                                        </p:attrNameLst>
                                      </p:cBhvr>
                                      <p:to>
                                        <p:strVal val="visible"/>
                                      </p:to>
                                    </p:set>
                                    <p:animEffect transition="in" filter="fade">
                                      <p:cBhvr>
                                        <p:cTn id="62" dur="500"/>
                                        <p:tgtEl>
                                          <p:spTgt spid="409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099">
                                            <p:txEl>
                                              <p:pRg st="13" end="13"/>
                                            </p:txEl>
                                          </p:spTgt>
                                        </p:tgtEl>
                                        <p:attrNameLst>
                                          <p:attrName>style.visibility</p:attrName>
                                        </p:attrNameLst>
                                      </p:cBhvr>
                                      <p:to>
                                        <p:strVal val="visible"/>
                                      </p:to>
                                    </p:set>
                                    <p:animEffect transition="in" filter="fade">
                                      <p:cBhvr>
                                        <p:cTn id="67" dur="500"/>
                                        <p:tgtEl>
                                          <p:spTgt spid="409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5999" y="494517"/>
            <a:ext cx="4673600" cy="5889350"/>
          </a:xfrm>
          <a:prstGeom prst="rect">
            <a:avLst/>
          </a:prstGeom>
          <a:solidFill>
            <a:schemeClr val="bg1">
              <a:lumMod val="75000"/>
            </a:schemeClr>
          </a:solidFill>
          <a:ln w="38100">
            <a:solidFill>
              <a:schemeClr val="tx1"/>
            </a:solidFill>
          </a:ln>
          <a:scene3d>
            <a:camera prst="orthographicFront"/>
            <a:lightRig rig="threePt" dir="t"/>
          </a:scene3d>
          <a:sp3d contourW="12700">
            <a:bevelT w="152400" h="50800" prst="softRound"/>
            <a:bevelB/>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26" name="Rectangle 2"/>
          <p:cNvSpPr>
            <a:spLocks noChangeArrowheads="1"/>
          </p:cNvSpPr>
          <p:nvPr/>
        </p:nvSpPr>
        <p:spPr bwMode="auto">
          <a:xfrm>
            <a:off x="457200" y="1032929"/>
            <a:ext cx="8263467" cy="4775200"/>
          </a:xfrm>
          <a:prstGeom prst="rect">
            <a:avLst/>
          </a:prstGeom>
          <a:solidFill>
            <a:schemeClr val="bg1"/>
          </a:solidFill>
          <a:ln w="57150" cmpd="thickThin">
            <a:solidFill>
              <a:schemeClr val="tx1"/>
            </a:solidFill>
            <a:miter lim="800000"/>
            <a:headEnd/>
            <a:tailEnd/>
          </a:ln>
        </p:spPr>
        <p:txBody>
          <a:bodyPr wrap="none" anchor="ctr"/>
          <a:lstStyle/>
          <a:p>
            <a:pPr algn="ctr"/>
            <a:endParaRPr lang="en-US" sz="2400">
              <a:latin typeface="Tahoma" charset="0"/>
            </a:endParaRPr>
          </a:p>
        </p:txBody>
      </p:sp>
      <p:sp>
        <p:nvSpPr>
          <p:cNvPr id="26627" name="Text Box 3"/>
          <p:cNvSpPr txBox="1">
            <a:spLocks noChangeArrowheads="1"/>
          </p:cNvSpPr>
          <p:nvPr/>
        </p:nvSpPr>
        <p:spPr bwMode="auto">
          <a:xfrm>
            <a:off x="609600" y="494517"/>
            <a:ext cx="8144933" cy="57708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50000"/>
              </a:lnSpc>
              <a:spcBef>
                <a:spcPct val="50000"/>
              </a:spcBef>
            </a:pPr>
            <a:endParaRPr lang="en-US" sz="5400" b="1" dirty="0" smtClean="0">
              <a:latin typeface="Tahoma" charset="0"/>
            </a:endParaRPr>
          </a:p>
          <a:p>
            <a:pPr eaLnBrk="1" hangingPunct="1">
              <a:spcBef>
                <a:spcPct val="50000"/>
              </a:spcBef>
            </a:pPr>
            <a:r>
              <a:rPr lang="en-US" sz="3600" dirty="0" smtClean="0">
                <a:latin typeface="Comic Sans MS" charset="0"/>
                <a:ea typeface="Comic Sans MS" charset="0"/>
                <a:cs typeface="Comic Sans MS" charset="0"/>
              </a:rPr>
              <a:t>Ron checks for understanding!</a:t>
            </a:r>
          </a:p>
          <a:p>
            <a:pPr eaLnBrk="1" hangingPunct="1">
              <a:spcBef>
                <a:spcPct val="50000"/>
              </a:spcBef>
            </a:pPr>
            <a:r>
              <a:rPr lang="en-US" sz="3200" dirty="0" smtClean="0">
                <a:latin typeface="Comic Sans MS" charset="0"/>
                <a:ea typeface="Comic Sans MS" charset="0"/>
                <a:cs typeface="Comic Sans MS" charset="0"/>
              </a:rPr>
              <a:t>Ron: “Does everyone understand?”</a:t>
            </a:r>
          </a:p>
          <a:p>
            <a:pPr eaLnBrk="1" hangingPunct="1">
              <a:spcBef>
                <a:spcPct val="50000"/>
              </a:spcBef>
            </a:pPr>
            <a:r>
              <a:rPr lang="en-US" sz="3200" dirty="0" smtClean="0">
                <a:latin typeface="Comic Sans MS" charset="0"/>
                <a:ea typeface="Comic Sans MS" charset="0"/>
                <a:cs typeface="Comic Sans MS" charset="0"/>
              </a:rPr>
              <a:t>Students: (</a:t>
            </a:r>
            <a:r>
              <a:rPr lang="en-US" sz="3200" dirty="0" err="1" smtClean="0">
                <a:latin typeface="Comic Sans MS" charset="0"/>
                <a:ea typeface="Comic Sans MS" charset="0"/>
                <a:cs typeface="Comic Sans MS" charset="0"/>
              </a:rPr>
              <a:t>bobblehead</a:t>
            </a:r>
            <a:r>
              <a:rPr lang="en-US" sz="3200" dirty="0" smtClean="0">
                <a:latin typeface="Comic Sans MS" charset="0"/>
                <a:ea typeface="Comic Sans MS" charset="0"/>
                <a:cs typeface="Comic Sans MS" charset="0"/>
              </a:rPr>
              <a:t> night at the park)</a:t>
            </a:r>
          </a:p>
          <a:p>
            <a:pPr eaLnBrk="1" hangingPunct="1">
              <a:spcBef>
                <a:spcPct val="50000"/>
              </a:spcBef>
            </a:pPr>
            <a:r>
              <a:rPr lang="en-US" sz="3200" dirty="0" smtClean="0">
                <a:latin typeface="Comic Sans MS" charset="0"/>
                <a:ea typeface="Comic Sans MS" charset="0"/>
                <a:cs typeface="Comic Sans MS" charset="0"/>
              </a:rPr>
              <a:t>Ron: ”Are there any questions?”</a:t>
            </a:r>
          </a:p>
          <a:p>
            <a:pPr eaLnBrk="1" hangingPunct="1">
              <a:spcBef>
                <a:spcPct val="50000"/>
              </a:spcBef>
            </a:pPr>
            <a:r>
              <a:rPr lang="en-US" sz="3200" dirty="0" smtClean="0">
                <a:latin typeface="Comic Sans MS" charset="0"/>
                <a:ea typeface="Comic Sans MS" charset="0"/>
                <a:cs typeface="Comic Sans MS" charset="0"/>
              </a:rPr>
              <a:t>Students: (crickets)</a:t>
            </a:r>
          </a:p>
          <a:p>
            <a:pPr eaLnBrk="1" hangingPunct="1">
              <a:spcBef>
                <a:spcPct val="50000"/>
              </a:spcBef>
            </a:pPr>
            <a:r>
              <a:rPr lang="en-US" sz="3200" dirty="0" smtClean="0">
                <a:latin typeface="Comic Sans MS" charset="0"/>
                <a:ea typeface="Comic Sans MS" charset="0"/>
                <a:cs typeface="Comic Sans MS" charset="0"/>
              </a:rPr>
              <a:t>Ron: “Wonderful! Let’s move on.”</a:t>
            </a:r>
          </a:p>
          <a:p>
            <a:pPr eaLnBrk="1" hangingPunct="1">
              <a:spcBef>
                <a:spcPct val="50000"/>
              </a:spcBef>
            </a:pPr>
            <a:endParaRPr lang="en-US" sz="3200" b="1" dirty="0">
              <a:latin typeface="Comic Sans MS" charset="0"/>
              <a:ea typeface="Comic Sans MS" charset="0"/>
              <a:cs typeface="Comic Sans MS" charset="0"/>
            </a:endParaRPr>
          </a:p>
        </p:txBody>
      </p:sp>
    </p:spTree>
    <p:extLst>
      <p:ext uri="{BB962C8B-B14F-4D97-AF65-F5344CB8AC3E}">
        <p14:creationId xmlns:p14="http://schemas.microsoft.com/office/powerpoint/2010/main" val="33815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animEffect transition="in" filter="fade">
                                      <p:cBhvr>
                                        <p:cTn id="11" dur="500"/>
                                        <p:tgtEl>
                                          <p:spTgt spid="26627">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627">
                                            <p:txEl>
                                              <p:pRg st="3" end="3"/>
                                            </p:txEl>
                                          </p:spTgt>
                                        </p:tgtEl>
                                        <p:attrNameLst>
                                          <p:attrName>style.visibility</p:attrName>
                                        </p:attrNameLst>
                                      </p:cBhvr>
                                      <p:to>
                                        <p:strVal val="visible"/>
                                      </p:to>
                                    </p:set>
                                    <p:animEffect transition="in" filter="fade">
                                      <p:cBhvr>
                                        <p:cTn id="16" dur="500"/>
                                        <p:tgtEl>
                                          <p:spTgt spid="2662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627">
                                            <p:txEl>
                                              <p:pRg st="4" end="4"/>
                                            </p:txEl>
                                          </p:spTgt>
                                        </p:tgtEl>
                                        <p:attrNameLst>
                                          <p:attrName>style.visibility</p:attrName>
                                        </p:attrNameLst>
                                      </p:cBhvr>
                                      <p:to>
                                        <p:strVal val="visible"/>
                                      </p:to>
                                    </p:set>
                                    <p:animEffect transition="in" filter="fade">
                                      <p:cBhvr>
                                        <p:cTn id="21" dur="500"/>
                                        <p:tgtEl>
                                          <p:spTgt spid="2662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6627">
                                            <p:txEl>
                                              <p:pRg st="5" end="5"/>
                                            </p:txEl>
                                          </p:spTgt>
                                        </p:tgtEl>
                                        <p:attrNameLst>
                                          <p:attrName>style.visibility</p:attrName>
                                        </p:attrNameLst>
                                      </p:cBhvr>
                                      <p:to>
                                        <p:strVal val="visible"/>
                                      </p:to>
                                    </p:set>
                                    <p:animEffect transition="in" filter="fade">
                                      <p:cBhvr>
                                        <p:cTn id="26" dur="500"/>
                                        <p:tgtEl>
                                          <p:spTgt spid="2662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6627">
                                            <p:txEl>
                                              <p:pRg st="6" end="6"/>
                                            </p:txEl>
                                          </p:spTgt>
                                        </p:tgtEl>
                                        <p:attrNameLst>
                                          <p:attrName>style.visibility</p:attrName>
                                        </p:attrNameLst>
                                      </p:cBhvr>
                                      <p:to>
                                        <p:strVal val="visible"/>
                                      </p:to>
                                    </p:set>
                                    <p:animEffect transition="in" filter="fade">
                                      <p:cBhvr>
                                        <p:cTn id="31" dur="500"/>
                                        <p:tgtEl>
                                          <p:spTgt spid="26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ChangeArrowheads="1"/>
          </p:cNvSpPr>
          <p:nvPr/>
        </p:nvSpPr>
        <p:spPr bwMode="auto">
          <a:xfrm>
            <a:off x="220133" y="220134"/>
            <a:ext cx="8602133" cy="6417734"/>
          </a:xfrm>
          <a:prstGeom prst="rect">
            <a:avLst/>
          </a:prstGeom>
          <a:solidFill>
            <a:schemeClr val="bg1"/>
          </a:solidFill>
          <a:ln w="57150" cmpd="thickThin">
            <a:solidFill>
              <a:schemeClr val="tx1"/>
            </a:solidFill>
            <a:miter lim="800000"/>
            <a:headEnd/>
            <a:tailEnd/>
          </a:ln>
        </p:spPr>
        <p:txBody>
          <a:bodyPr wrap="none" anchor="ctr"/>
          <a:lstStyle/>
          <a:p>
            <a:pPr algn="ctr"/>
            <a:endParaRPr lang="en-US" sz="2400" b="1">
              <a:latin typeface="Tahoma" charset="0"/>
            </a:endParaRPr>
          </a:p>
          <a:p>
            <a:pPr algn="ctr"/>
            <a:endParaRPr lang="en-US" sz="2200">
              <a:latin typeface="Tahoma" charset="0"/>
            </a:endParaRPr>
          </a:p>
        </p:txBody>
      </p:sp>
      <p:sp>
        <p:nvSpPr>
          <p:cNvPr id="4099" name="Rectangle 3"/>
          <p:cNvSpPr>
            <a:spLocks noChangeArrowheads="1"/>
          </p:cNvSpPr>
          <p:nvPr/>
        </p:nvSpPr>
        <p:spPr bwMode="auto">
          <a:xfrm>
            <a:off x="397930" y="269548"/>
            <a:ext cx="8915400" cy="8679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800" dirty="0" smtClean="0">
                <a:latin typeface="Comic Sans MS" charset="0"/>
                <a:ea typeface="Comic Sans MS" charset="0"/>
                <a:cs typeface="Comic Sans MS" charset="0"/>
              </a:rPr>
              <a:t>The language of work and compliance can be replaced by the language of learning:</a:t>
            </a:r>
          </a:p>
          <a:p>
            <a:r>
              <a:rPr lang="en-US" sz="2800" dirty="0">
                <a:latin typeface="Comic Sans MS" charset="0"/>
                <a:ea typeface="Comic Sans MS" charset="0"/>
                <a:cs typeface="Comic Sans MS" charset="0"/>
              </a:rPr>
              <a:t>	</a:t>
            </a:r>
            <a:r>
              <a:rPr lang="en-US" sz="2800" dirty="0" smtClean="0">
                <a:latin typeface="Comic Sans MS" charset="0"/>
                <a:ea typeface="Comic Sans MS" charset="0"/>
                <a:cs typeface="Comic Sans MS" charset="0"/>
              </a:rPr>
              <a:t>“Tell me what you’ve done so far.”</a:t>
            </a:r>
          </a:p>
          <a:p>
            <a:r>
              <a:rPr lang="en-US" sz="2800" dirty="0" smtClean="0">
                <a:latin typeface="Comic Sans MS" charset="0"/>
                <a:ea typeface="Comic Sans MS" charset="0"/>
                <a:cs typeface="Comic Sans MS" charset="0"/>
              </a:rPr>
              <a:t>	“What questions are surfacing for you?”</a:t>
            </a:r>
          </a:p>
          <a:p>
            <a:r>
              <a:rPr lang="en-US" sz="2800" dirty="0">
                <a:latin typeface="Comic Sans MS" charset="0"/>
                <a:ea typeface="Comic Sans MS" charset="0"/>
                <a:cs typeface="Comic Sans MS" charset="0"/>
              </a:rPr>
              <a:t>	</a:t>
            </a:r>
            <a:r>
              <a:rPr lang="en-US" sz="2800" dirty="0" smtClean="0">
                <a:latin typeface="Comic Sans MS" charset="0"/>
                <a:ea typeface="Comic Sans MS" charset="0"/>
                <a:cs typeface="Comic Sans MS" charset="0"/>
              </a:rPr>
              <a:t>“What more could we add?”</a:t>
            </a:r>
          </a:p>
          <a:p>
            <a:r>
              <a:rPr lang="en-US" sz="2800" dirty="0">
                <a:latin typeface="Comic Sans MS" charset="0"/>
                <a:ea typeface="Comic Sans MS" charset="0"/>
                <a:cs typeface="Comic Sans MS" charset="0"/>
              </a:rPr>
              <a:t>	</a:t>
            </a:r>
            <a:r>
              <a:rPr lang="en-US" sz="2800" dirty="0" smtClean="0">
                <a:latin typeface="Comic Sans MS" charset="0"/>
                <a:ea typeface="Comic Sans MS" charset="0"/>
                <a:cs typeface="Comic Sans MS" charset="0"/>
              </a:rPr>
              <a:t>“Where have we seen this pattern before?”</a:t>
            </a:r>
          </a:p>
          <a:p>
            <a:r>
              <a:rPr lang="en-US" sz="2800" dirty="0" smtClean="0">
                <a:latin typeface="Comic Sans MS" charset="0"/>
                <a:ea typeface="Comic Sans MS" charset="0"/>
                <a:cs typeface="Comic Sans MS" charset="0"/>
              </a:rPr>
              <a:t>	“What do you see that makes you say that?”</a:t>
            </a:r>
          </a:p>
          <a:p>
            <a:r>
              <a:rPr lang="en-US" sz="2800" dirty="0">
                <a:latin typeface="Comic Sans MS" charset="0"/>
                <a:ea typeface="Comic Sans MS" charset="0"/>
                <a:cs typeface="Comic Sans MS" charset="0"/>
              </a:rPr>
              <a:t>	</a:t>
            </a:r>
            <a:r>
              <a:rPr lang="en-US" sz="2800" dirty="0" smtClean="0">
                <a:latin typeface="Comic Sans MS" charset="0"/>
                <a:ea typeface="Comic Sans MS" charset="0"/>
                <a:cs typeface="Comic Sans MS" charset="0"/>
              </a:rPr>
              <a:t>“What can we contribute that would help make 	her point?”</a:t>
            </a:r>
          </a:p>
          <a:p>
            <a:r>
              <a:rPr lang="en-US" sz="2800" dirty="0">
                <a:latin typeface="Comic Sans MS" charset="0"/>
                <a:ea typeface="Comic Sans MS" charset="0"/>
                <a:cs typeface="Comic Sans MS" charset="0"/>
              </a:rPr>
              <a:t>	</a:t>
            </a:r>
            <a:r>
              <a:rPr lang="en-US" sz="2800" dirty="0" smtClean="0">
                <a:latin typeface="Comic Sans MS" charset="0"/>
                <a:ea typeface="Comic Sans MS" charset="0"/>
                <a:cs typeface="Comic Sans MS" charset="0"/>
              </a:rPr>
              <a:t>“Share with your shoulder partner some      	 		questions you may have.”</a:t>
            </a:r>
          </a:p>
          <a:p>
            <a:r>
              <a:rPr lang="en-US" sz="2800" dirty="0" smtClean="0">
                <a:latin typeface="Comic Sans MS" charset="0"/>
                <a:ea typeface="Comic Sans MS" charset="0"/>
                <a:cs typeface="Comic Sans MS" charset="0"/>
              </a:rPr>
              <a:t>	And that brings me to Rachel… 	</a:t>
            </a:r>
          </a:p>
          <a:p>
            <a:r>
              <a:rPr lang="en-US" sz="2800" dirty="0">
                <a:latin typeface="Comic Sans MS" charset="0"/>
                <a:ea typeface="Comic Sans MS" charset="0"/>
                <a:cs typeface="Comic Sans MS" charset="0"/>
              </a:rPr>
              <a:t>	</a:t>
            </a:r>
            <a:r>
              <a:rPr lang="en-US" sz="2800" dirty="0" smtClean="0">
                <a:latin typeface="Comic Sans MS" charset="0"/>
                <a:ea typeface="Comic Sans MS" charset="0"/>
                <a:cs typeface="Comic Sans MS" charset="0"/>
              </a:rPr>
              <a:t>who paused, then said to her teammates, “So, 	what </a:t>
            </a:r>
            <a:r>
              <a:rPr lang="en-US" sz="2800" dirty="0">
                <a:latin typeface="Comic Sans MS" charset="0"/>
                <a:ea typeface="Comic Sans MS" charset="0"/>
                <a:cs typeface="Comic Sans MS" charset="0"/>
              </a:rPr>
              <a:t>does </a:t>
            </a:r>
            <a:r>
              <a:rPr lang="en-US" sz="2800" dirty="0" smtClean="0">
                <a:latin typeface="Comic Sans MS" charset="0"/>
                <a:ea typeface="Comic Sans MS" charset="0"/>
                <a:cs typeface="Comic Sans MS" charset="0"/>
              </a:rPr>
              <a:t>all 	this </a:t>
            </a:r>
            <a:r>
              <a:rPr lang="en-US" sz="2800" dirty="0">
                <a:latin typeface="Comic Sans MS" charset="0"/>
                <a:ea typeface="Comic Sans MS" charset="0"/>
                <a:cs typeface="Comic Sans MS" charset="0"/>
              </a:rPr>
              <a:t>tell us</a:t>
            </a:r>
            <a:r>
              <a:rPr lang="en-US" sz="2800" dirty="0" smtClean="0">
                <a:latin typeface="Comic Sans MS" charset="0"/>
                <a:ea typeface="Comic Sans MS" charset="0"/>
                <a:cs typeface="Comic Sans MS" charset="0"/>
              </a:rPr>
              <a:t>?”</a:t>
            </a:r>
            <a:endParaRPr lang="en-US" sz="2800" dirty="0">
              <a:latin typeface="Comic Sans MS" charset="0"/>
              <a:ea typeface="Comic Sans MS" charset="0"/>
              <a:cs typeface="Comic Sans MS" charset="0"/>
            </a:endParaRPr>
          </a:p>
          <a:p>
            <a:r>
              <a:rPr lang="en-US" sz="2800" dirty="0" smtClean="0">
                <a:latin typeface="Comic Sans MS" charset="0"/>
                <a:ea typeface="Comic Sans MS" charset="0"/>
                <a:cs typeface="Comic Sans MS" charset="0"/>
              </a:rPr>
              <a:t>		                    </a:t>
            </a:r>
          </a:p>
          <a:p>
            <a:r>
              <a:rPr lang="en-US" sz="2800" dirty="0">
                <a:latin typeface="Comic Sans MS" charset="0"/>
                <a:ea typeface="Comic Sans MS" charset="0"/>
                <a:cs typeface="Comic Sans MS" charset="0"/>
              </a:rPr>
              <a:t>	</a:t>
            </a:r>
            <a:endParaRPr lang="en-US" sz="2000" dirty="0" smtClean="0">
              <a:latin typeface="Tahoma" charset="0"/>
            </a:endParaRPr>
          </a:p>
          <a:p>
            <a:endParaRPr lang="en-US" sz="2800" dirty="0">
              <a:latin typeface="Tahoma" charset="0"/>
            </a:endParaRPr>
          </a:p>
          <a:p>
            <a:endParaRPr lang="en-US" sz="2800" dirty="0" smtClean="0">
              <a:latin typeface="Tahoma" charset="0"/>
            </a:endParaRPr>
          </a:p>
          <a:p>
            <a:r>
              <a:rPr lang="en-US" dirty="0">
                <a:solidFill>
                  <a:schemeClr val="tx2"/>
                </a:solidFill>
              </a:rPr>
              <a:t/>
            </a:r>
            <a:br>
              <a:rPr lang="en-US" dirty="0">
                <a:solidFill>
                  <a:schemeClr val="tx2"/>
                </a:solidFill>
              </a:rPr>
            </a:br>
            <a:r>
              <a:rPr lang="en-US" dirty="0">
                <a:solidFill>
                  <a:schemeClr val="tx2"/>
                </a:solidFill>
              </a:rPr>
              <a:t>       </a:t>
            </a:r>
          </a:p>
          <a:p>
            <a:r>
              <a:rPr lang="en-US" dirty="0">
                <a:solidFill>
                  <a:schemeClr val="tx2"/>
                </a:solidFill>
              </a:rPr>
              <a:t> </a:t>
            </a:r>
            <a:endParaRPr lang="en-US" sz="2000" b="1" dirty="0">
              <a:solidFill>
                <a:schemeClr val="tx2"/>
              </a:solidFill>
              <a:latin typeface="Tahoma" charset="0"/>
            </a:endParaRPr>
          </a:p>
        </p:txBody>
      </p:sp>
    </p:spTree>
    <p:extLst>
      <p:ext uri="{BB962C8B-B14F-4D97-AF65-F5344CB8AC3E}">
        <p14:creationId xmlns:p14="http://schemas.microsoft.com/office/powerpoint/2010/main" val="5150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5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fade">
                                      <p:cBhvr>
                                        <p:cTn id="22" dur="500"/>
                                        <p:tgtEl>
                                          <p:spTgt spid="4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fade">
                                      <p:cBhvr>
                                        <p:cTn id="27" dur="500"/>
                                        <p:tgtEl>
                                          <p:spTgt spid="4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Effect transition="in" filter="fade">
                                      <p:cBhvr>
                                        <p:cTn id="32" dur="500"/>
                                        <p:tgtEl>
                                          <p:spTgt spid="40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Effect transition="in" filter="fade">
                                      <p:cBhvr>
                                        <p:cTn id="37" dur="500"/>
                                        <p:tgtEl>
                                          <p:spTgt spid="40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99">
                                            <p:txEl>
                                              <p:pRg st="7" end="7"/>
                                            </p:txEl>
                                          </p:spTgt>
                                        </p:tgtEl>
                                        <p:attrNameLst>
                                          <p:attrName>style.visibility</p:attrName>
                                        </p:attrNameLst>
                                      </p:cBhvr>
                                      <p:to>
                                        <p:strVal val="visible"/>
                                      </p:to>
                                    </p:set>
                                    <p:animEffect transition="in" filter="fade">
                                      <p:cBhvr>
                                        <p:cTn id="42" dur="500"/>
                                        <p:tgtEl>
                                          <p:spTgt spid="409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099">
                                            <p:txEl>
                                              <p:pRg st="8" end="8"/>
                                            </p:txEl>
                                          </p:spTgt>
                                        </p:tgtEl>
                                        <p:attrNameLst>
                                          <p:attrName>style.visibility</p:attrName>
                                        </p:attrNameLst>
                                      </p:cBhvr>
                                      <p:to>
                                        <p:strVal val="visible"/>
                                      </p:to>
                                    </p:set>
                                    <p:animEffect transition="in" filter="fade">
                                      <p:cBhvr>
                                        <p:cTn id="47" dur="500"/>
                                        <p:tgtEl>
                                          <p:spTgt spid="409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099">
                                            <p:txEl>
                                              <p:pRg st="9" end="9"/>
                                            </p:txEl>
                                          </p:spTgt>
                                        </p:tgtEl>
                                        <p:attrNameLst>
                                          <p:attrName>style.visibility</p:attrName>
                                        </p:attrNameLst>
                                      </p:cBhvr>
                                      <p:to>
                                        <p:strVal val="visible"/>
                                      </p:to>
                                    </p:set>
                                    <p:animEffect transition="in" filter="fade">
                                      <p:cBhvr>
                                        <p:cTn id="52" dur="500"/>
                                        <p:tgtEl>
                                          <p:spTgt spid="409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099">
                                            <p:txEl>
                                              <p:pRg st="11" end="11"/>
                                            </p:txEl>
                                          </p:spTgt>
                                        </p:tgtEl>
                                        <p:attrNameLst>
                                          <p:attrName>style.visibility</p:attrName>
                                        </p:attrNameLst>
                                      </p:cBhvr>
                                      <p:to>
                                        <p:strVal val="visible"/>
                                      </p:to>
                                    </p:set>
                                    <p:animEffect transition="in" filter="fade">
                                      <p:cBhvr>
                                        <p:cTn id="57" dur="500"/>
                                        <p:tgtEl>
                                          <p:spTgt spid="40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2269067" y="660400"/>
            <a:ext cx="4622800" cy="5655733"/>
          </a:xfrm>
          <a:prstGeom prst="rect">
            <a:avLst/>
          </a:prstGeom>
          <a:solidFill>
            <a:schemeClr val="bg1">
              <a:lumMod val="75000"/>
            </a:schemeClr>
          </a:solidFill>
          <a:ln w="38100">
            <a:solidFill>
              <a:schemeClr val="tx1"/>
            </a:solidFill>
          </a:ln>
          <a:scene3d>
            <a:camera prst="orthographicFront"/>
            <a:lightRig rig="threePt" dir="t"/>
          </a:scene3d>
          <a:sp3d>
            <a:bevelT w="152400" h="50800" prst="softRound"/>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62" name="Rectangle 2"/>
          <p:cNvSpPr>
            <a:spLocks noChangeArrowheads="1"/>
          </p:cNvSpPr>
          <p:nvPr/>
        </p:nvSpPr>
        <p:spPr bwMode="auto">
          <a:xfrm>
            <a:off x="228600" y="1490132"/>
            <a:ext cx="8686800" cy="4047067"/>
          </a:xfrm>
          <a:prstGeom prst="rect">
            <a:avLst/>
          </a:prstGeom>
          <a:solidFill>
            <a:schemeClr val="bg1"/>
          </a:solidFill>
          <a:ln w="57150" cmpd="thickThin">
            <a:solidFill>
              <a:schemeClr val="tx1"/>
            </a:solidFill>
            <a:miter lim="800000"/>
            <a:headEnd/>
            <a:tailEnd/>
          </a:ln>
        </p:spPr>
        <p:txBody>
          <a:bodyPr wrap="none" anchor="ctr"/>
          <a:lstStyle/>
          <a:p>
            <a:pPr>
              <a:defRPr/>
            </a:pPr>
            <a:endParaRPr lang="en-US" sz="2400" b="1" dirty="0">
              <a:solidFill>
                <a:schemeClr val="bg1">
                  <a:lumMod val="95000"/>
                </a:schemeClr>
              </a:solidFill>
              <a:latin typeface="Tahoma" pitchFamily="34" charset="0"/>
              <a:ea typeface="+mn-ea"/>
              <a:cs typeface="Arial" charset="0"/>
            </a:endParaRPr>
          </a:p>
        </p:txBody>
      </p:sp>
      <p:sp>
        <p:nvSpPr>
          <p:cNvPr id="177155" name="Text Box 3"/>
          <p:cNvSpPr txBox="1">
            <a:spLocks noChangeArrowheads="1"/>
          </p:cNvSpPr>
          <p:nvPr/>
        </p:nvSpPr>
        <p:spPr bwMode="auto">
          <a:xfrm>
            <a:off x="228600" y="1570140"/>
            <a:ext cx="8686800" cy="7063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buClr>
                <a:schemeClr val="tx1"/>
              </a:buClr>
            </a:pPr>
            <a:r>
              <a:rPr lang="en-US" sz="4000" dirty="0" smtClean="0">
                <a:latin typeface="Chalkboard" charset="0"/>
                <a:ea typeface="Chalkboard" charset="0"/>
                <a:cs typeface="Chalkboard" charset="0"/>
              </a:rPr>
              <a:t>Is it better to be single or married? </a:t>
            </a:r>
          </a:p>
          <a:p>
            <a:pPr algn="ctr" eaLnBrk="1" hangingPunct="1">
              <a:spcBef>
                <a:spcPct val="50000"/>
              </a:spcBef>
              <a:buClr>
                <a:schemeClr val="tx1"/>
              </a:buClr>
            </a:pPr>
            <a:r>
              <a:rPr lang="en-US" sz="4000" dirty="0" smtClean="0">
                <a:latin typeface="Chalkboard" charset="0"/>
                <a:ea typeface="Chalkboard" charset="0"/>
                <a:cs typeface="Chalkboard" charset="0"/>
              </a:rPr>
              <a:t>(Anita </a:t>
            </a:r>
            <a:r>
              <a:rPr lang="en-US" sz="4000" dirty="0">
                <a:latin typeface="Chalkboard" charset="0"/>
                <a:ea typeface="Chalkboard" charset="0"/>
                <a:cs typeface="Chalkboard" charset="0"/>
              </a:rPr>
              <a:t>– </a:t>
            </a:r>
            <a:r>
              <a:rPr lang="en-US" sz="4000" dirty="0" smtClean="0">
                <a:latin typeface="Chalkboard" charset="0"/>
                <a:ea typeface="Chalkboard" charset="0"/>
                <a:cs typeface="Chalkboard" charset="0"/>
              </a:rPr>
              <a:t>9)</a:t>
            </a:r>
            <a:endParaRPr lang="en-US" sz="4000" dirty="0">
              <a:latin typeface="Chalkboard" charset="0"/>
              <a:ea typeface="Chalkboard" charset="0"/>
              <a:cs typeface="Chalkboard" charset="0"/>
            </a:endParaRPr>
          </a:p>
          <a:p>
            <a:pPr eaLnBrk="1" hangingPunct="1">
              <a:spcBef>
                <a:spcPct val="50000"/>
              </a:spcBef>
              <a:buClr>
                <a:schemeClr val="tx1"/>
              </a:buClr>
            </a:pPr>
            <a:r>
              <a:rPr lang="en-US" sz="4000" dirty="0" smtClean="0">
                <a:solidFill>
                  <a:srgbClr val="00009C"/>
                </a:solidFill>
                <a:latin typeface="Chalkboard" charset="0"/>
                <a:ea typeface="Chalkboard" charset="0"/>
                <a:cs typeface="Chalkboard" charset="0"/>
              </a:rPr>
              <a:t>“It is better for girls to be single than boys. Boys need someone to pick up after them.”</a:t>
            </a:r>
            <a:endParaRPr lang="en-US" altLang="ja-JP" sz="4000" dirty="0">
              <a:solidFill>
                <a:srgbClr val="00009C"/>
              </a:solidFill>
              <a:latin typeface="Chalkboard" charset="0"/>
              <a:ea typeface="Chalkboard" charset="0"/>
              <a:cs typeface="Chalkboard" charset="0"/>
            </a:endParaRPr>
          </a:p>
          <a:p>
            <a:pPr eaLnBrk="1" hangingPunct="1">
              <a:spcBef>
                <a:spcPct val="50000"/>
              </a:spcBef>
              <a:buClr>
                <a:schemeClr val="tx1"/>
              </a:buClr>
            </a:pPr>
            <a:endParaRPr lang="en-US" sz="4000" dirty="0">
              <a:latin typeface="Tahoma" charset="0"/>
            </a:endParaRPr>
          </a:p>
          <a:p>
            <a:pPr eaLnBrk="1" hangingPunct="1">
              <a:spcBef>
                <a:spcPct val="50000"/>
              </a:spcBef>
              <a:buClr>
                <a:schemeClr val="tx1"/>
              </a:buClr>
            </a:pPr>
            <a:endParaRPr lang="en-US" sz="2800" b="1" dirty="0">
              <a:latin typeface="Tahoma" charset="0"/>
            </a:endParaRPr>
          </a:p>
          <a:p>
            <a:pPr eaLnBrk="1" hangingPunct="1">
              <a:spcBef>
                <a:spcPct val="50000"/>
              </a:spcBef>
            </a:pPr>
            <a:endParaRPr lang="en-US" sz="2000" b="1" dirty="0">
              <a:latin typeface="Tahoma" charset="0"/>
            </a:endParaRPr>
          </a:p>
          <a:p>
            <a:pPr eaLnBrk="1" hangingPunct="1">
              <a:spcBef>
                <a:spcPct val="50000"/>
              </a:spcBef>
            </a:pPr>
            <a:endParaRPr lang="en-US" sz="1800" b="1" dirty="0">
              <a:latin typeface="Tahoma" charset="0"/>
            </a:endParaRPr>
          </a:p>
          <a:p>
            <a:pPr eaLnBrk="1" hangingPunct="1">
              <a:spcBef>
                <a:spcPct val="50000"/>
              </a:spcBef>
            </a:pPr>
            <a:endParaRPr lang="en-US" sz="1800" b="1" dirty="0">
              <a:latin typeface="Tahoma" charset="0"/>
            </a:endParaRPr>
          </a:p>
          <a:p>
            <a:pPr eaLnBrk="1" hangingPunct="1">
              <a:spcBef>
                <a:spcPct val="50000"/>
              </a:spcBef>
            </a:pPr>
            <a:endParaRPr lang="en-US" sz="1800" b="1" dirty="0">
              <a:latin typeface="Tahoma" charset="0"/>
            </a:endParaRPr>
          </a:p>
        </p:txBody>
      </p:sp>
    </p:spTree>
    <p:extLst>
      <p:ext uri="{BB962C8B-B14F-4D97-AF65-F5344CB8AC3E}">
        <p14:creationId xmlns:p14="http://schemas.microsoft.com/office/powerpoint/2010/main" val="50170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7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7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71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58533" y="220133"/>
            <a:ext cx="4064000" cy="6468533"/>
          </a:xfrm>
          <a:prstGeom prst="rect">
            <a:avLst/>
          </a:prstGeom>
          <a:solidFill>
            <a:schemeClr val="bg1">
              <a:lumMod val="65000"/>
            </a:schemeClr>
          </a:solidFill>
          <a:ln w="38100">
            <a:solidFill>
              <a:schemeClr val="tx1"/>
            </a:solidFill>
          </a:ln>
          <a:scene3d>
            <a:camera prst="orthographicFront"/>
            <a:lightRig rig="threePt" dir="t"/>
          </a:scene3d>
          <a:sp3d>
            <a:bevelT w="152400" h="50800" prst="softRound"/>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26" name="Rectangle 2"/>
          <p:cNvSpPr>
            <a:spLocks noChangeArrowheads="1"/>
          </p:cNvSpPr>
          <p:nvPr/>
        </p:nvSpPr>
        <p:spPr bwMode="auto">
          <a:xfrm>
            <a:off x="228601" y="372533"/>
            <a:ext cx="8720666" cy="6096000"/>
          </a:xfrm>
          <a:prstGeom prst="rect">
            <a:avLst/>
          </a:prstGeom>
          <a:solidFill>
            <a:schemeClr val="bg1"/>
          </a:solidFill>
          <a:ln w="57150" cmpd="thickThin">
            <a:solidFill>
              <a:schemeClr val="tx1"/>
            </a:solidFill>
            <a:miter lim="800000"/>
            <a:headEnd/>
            <a:tailEnd/>
          </a:ln>
        </p:spPr>
        <p:txBody>
          <a:bodyPr wrap="none" anchor="ctr"/>
          <a:lstStyle/>
          <a:p>
            <a:pPr algn="ctr"/>
            <a:endParaRPr lang="en-US" sz="2400">
              <a:latin typeface="Tahoma" charset="0"/>
            </a:endParaRPr>
          </a:p>
        </p:txBody>
      </p:sp>
      <p:sp>
        <p:nvSpPr>
          <p:cNvPr id="26627" name="Text Box 3"/>
          <p:cNvSpPr txBox="1">
            <a:spLocks noChangeArrowheads="1"/>
          </p:cNvSpPr>
          <p:nvPr/>
        </p:nvSpPr>
        <p:spPr bwMode="auto">
          <a:xfrm>
            <a:off x="474134" y="-118533"/>
            <a:ext cx="8263466" cy="6924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50000"/>
              </a:lnSpc>
              <a:spcBef>
                <a:spcPct val="50000"/>
              </a:spcBef>
            </a:pPr>
            <a:endParaRPr lang="en-US" sz="5400" b="1" dirty="0" smtClean="0">
              <a:latin typeface="Tahoma" charset="0"/>
            </a:endParaRPr>
          </a:p>
          <a:p>
            <a:pPr eaLnBrk="1" hangingPunct="1">
              <a:spcBef>
                <a:spcPct val="50000"/>
              </a:spcBef>
            </a:pPr>
            <a:r>
              <a:rPr lang="en-US" sz="3000" dirty="0" smtClean="0">
                <a:latin typeface="Chalkboard" charset="0"/>
                <a:ea typeface="Chalkboard" charset="0"/>
                <a:cs typeface="Chalkboard" charset="0"/>
              </a:rPr>
              <a:t>While at HSHMC in San Diego, I observed an eighth-grade science class working in collaborative groups on a project. The teacher, Jeff </a:t>
            </a:r>
            <a:r>
              <a:rPr lang="en-US" sz="3000" dirty="0" err="1" smtClean="0">
                <a:latin typeface="Chalkboard" charset="0"/>
                <a:ea typeface="Chalkboard" charset="0"/>
                <a:cs typeface="Chalkboard" charset="0"/>
              </a:rPr>
              <a:t>Bonine</a:t>
            </a:r>
            <a:r>
              <a:rPr lang="en-US" sz="3000" dirty="0" smtClean="0">
                <a:latin typeface="Chalkboard" charset="0"/>
                <a:ea typeface="Chalkboard" charset="0"/>
                <a:cs typeface="Chalkboard" charset="0"/>
              </a:rPr>
              <a:t>, circulated from group to group, as did I, along with other visitors. As we approached the groups, the reaction of the students in each group was the same</a:t>
            </a:r>
            <a:r>
              <a:rPr lang="en-US" sz="3000" dirty="0">
                <a:latin typeface="Chalkboard" charset="0"/>
                <a:ea typeface="Chalkboard" charset="0"/>
                <a:cs typeface="Chalkboard" charset="0"/>
              </a:rPr>
              <a:t>:</a:t>
            </a:r>
            <a:r>
              <a:rPr lang="en-US" sz="3000" dirty="0" smtClean="0">
                <a:latin typeface="Chalkboard" charset="0"/>
                <a:ea typeface="Chalkboard" charset="0"/>
                <a:cs typeface="Chalkboard" charset="0"/>
              </a:rPr>
              <a:t> The students continued to work, ignoring us unless we had a question, at which point they became attentive and answered our queries in a straightforward and polite manner. They then went back to work.</a:t>
            </a:r>
          </a:p>
          <a:p>
            <a:pPr eaLnBrk="1" hangingPunct="1">
              <a:spcBef>
                <a:spcPct val="50000"/>
              </a:spcBef>
            </a:pPr>
            <a:r>
              <a:rPr lang="en-US" sz="2800" b="1" dirty="0">
                <a:latin typeface="Chalkboard" charset="0"/>
                <a:ea typeface="Chalkboard" charset="0"/>
                <a:cs typeface="Chalkboard" charset="0"/>
              </a:rPr>
              <a:t>	</a:t>
            </a:r>
            <a:r>
              <a:rPr lang="en-US" sz="2800" b="1" dirty="0" smtClean="0">
                <a:latin typeface="Chalkboard" charset="0"/>
                <a:ea typeface="Chalkboard" charset="0"/>
                <a:cs typeface="Chalkboard" charset="0"/>
              </a:rPr>
              <a:t>				    	</a:t>
            </a:r>
            <a:endParaRPr lang="en-US" sz="2800" dirty="0">
              <a:latin typeface="Chalkboard" charset="0"/>
              <a:ea typeface="Chalkboard" charset="0"/>
              <a:cs typeface="Chalkboard" charset="0"/>
            </a:endParaRPr>
          </a:p>
        </p:txBody>
      </p:sp>
    </p:spTree>
    <p:extLst>
      <p:ext uri="{BB962C8B-B14F-4D97-AF65-F5344CB8AC3E}">
        <p14:creationId xmlns:p14="http://schemas.microsoft.com/office/powerpoint/2010/main" val="85116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58533" y="220133"/>
            <a:ext cx="4064000" cy="6468533"/>
          </a:xfrm>
          <a:prstGeom prst="rect">
            <a:avLst/>
          </a:prstGeom>
          <a:solidFill>
            <a:schemeClr val="bg1">
              <a:lumMod val="65000"/>
            </a:schemeClr>
          </a:solidFill>
          <a:ln w="38100">
            <a:solidFill>
              <a:schemeClr val="tx1"/>
            </a:solidFill>
          </a:ln>
          <a:scene3d>
            <a:camera prst="orthographicFront"/>
            <a:lightRig rig="threePt" dir="t"/>
          </a:scene3d>
          <a:sp3d>
            <a:bevelT w="152400" h="50800" prst="softRound"/>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26" name="Rectangle 2"/>
          <p:cNvSpPr>
            <a:spLocks noChangeArrowheads="1"/>
          </p:cNvSpPr>
          <p:nvPr/>
        </p:nvSpPr>
        <p:spPr bwMode="auto">
          <a:xfrm>
            <a:off x="228601" y="372533"/>
            <a:ext cx="8720666" cy="6096000"/>
          </a:xfrm>
          <a:prstGeom prst="rect">
            <a:avLst/>
          </a:prstGeom>
          <a:solidFill>
            <a:schemeClr val="bg1"/>
          </a:solidFill>
          <a:ln w="57150" cmpd="thickThin">
            <a:solidFill>
              <a:schemeClr val="tx1"/>
            </a:solidFill>
            <a:miter lim="800000"/>
            <a:headEnd/>
            <a:tailEnd/>
          </a:ln>
        </p:spPr>
        <p:txBody>
          <a:bodyPr wrap="none" anchor="ctr"/>
          <a:lstStyle/>
          <a:p>
            <a:pPr algn="ctr"/>
            <a:endParaRPr lang="en-US" sz="2400">
              <a:latin typeface="Tahoma" charset="0"/>
            </a:endParaRPr>
          </a:p>
        </p:txBody>
      </p:sp>
      <p:sp>
        <p:nvSpPr>
          <p:cNvPr id="26627" name="Text Box 3"/>
          <p:cNvSpPr txBox="1">
            <a:spLocks noChangeArrowheads="1"/>
          </p:cNvSpPr>
          <p:nvPr/>
        </p:nvSpPr>
        <p:spPr bwMode="auto">
          <a:xfrm>
            <a:off x="508001" y="-33865"/>
            <a:ext cx="8263466" cy="6924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50000"/>
              </a:lnSpc>
              <a:spcBef>
                <a:spcPct val="50000"/>
              </a:spcBef>
            </a:pPr>
            <a:endParaRPr lang="en-US" sz="5400" b="1" dirty="0" smtClean="0">
              <a:latin typeface="Tahoma" charset="0"/>
            </a:endParaRPr>
          </a:p>
          <a:p>
            <a:pPr eaLnBrk="1" hangingPunct="1">
              <a:spcBef>
                <a:spcPct val="50000"/>
              </a:spcBef>
            </a:pPr>
            <a:r>
              <a:rPr lang="en-US" sz="3000" dirty="0" smtClean="0">
                <a:solidFill>
                  <a:schemeClr val="bg1">
                    <a:lumMod val="75000"/>
                  </a:schemeClr>
                </a:solidFill>
                <a:latin typeface="Chalkboard" charset="0"/>
                <a:ea typeface="Chalkboard" charset="0"/>
                <a:cs typeface="Chalkboard" charset="0"/>
              </a:rPr>
              <a:t>While at HSHMC in San Diego, I observed an eighth-grade science class working in collaborative groups on a project. The teacher, Jeff </a:t>
            </a:r>
            <a:r>
              <a:rPr lang="en-US" sz="3000" dirty="0" err="1" smtClean="0">
                <a:solidFill>
                  <a:schemeClr val="bg1">
                    <a:lumMod val="75000"/>
                  </a:schemeClr>
                </a:solidFill>
                <a:latin typeface="Chalkboard" charset="0"/>
                <a:ea typeface="Chalkboard" charset="0"/>
                <a:cs typeface="Chalkboard" charset="0"/>
              </a:rPr>
              <a:t>Bonine</a:t>
            </a:r>
            <a:r>
              <a:rPr lang="en-US" sz="3000" dirty="0" smtClean="0">
                <a:solidFill>
                  <a:schemeClr val="bg1">
                    <a:lumMod val="75000"/>
                  </a:schemeClr>
                </a:solidFill>
                <a:latin typeface="Chalkboard" charset="0"/>
                <a:ea typeface="Chalkboard" charset="0"/>
                <a:cs typeface="Chalkboard" charset="0"/>
              </a:rPr>
              <a:t>, circulated from group to group, as did I, along with other visitors. </a:t>
            </a:r>
            <a:r>
              <a:rPr lang="en-US" sz="3000" dirty="0" smtClean="0">
                <a:latin typeface="Chalkboard" charset="0"/>
                <a:ea typeface="Chalkboard" charset="0"/>
                <a:cs typeface="Chalkboard" charset="0"/>
              </a:rPr>
              <a:t>As we approached the groups, the reaction of the students in each group was the same</a:t>
            </a:r>
            <a:r>
              <a:rPr lang="en-US" sz="3000" dirty="0">
                <a:latin typeface="Chalkboard" charset="0"/>
                <a:ea typeface="Chalkboard" charset="0"/>
                <a:cs typeface="Chalkboard" charset="0"/>
              </a:rPr>
              <a:t>:</a:t>
            </a:r>
            <a:r>
              <a:rPr lang="en-US" sz="3000" dirty="0" smtClean="0">
                <a:latin typeface="Chalkboard" charset="0"/>
                <a:ea typeface="Chalkboard" charset="0"/>
                <a:cs typeface="Chalkboard" charset="0"/>
              </a:rPr>
              <a:t> The students continued to work, ignoring us unless we had a question, at which point they became attentive and answered our queries in a straightforward and polite manner. They then went back to work.</a:t>
            </a:r>
          </a:p>
          <a:p>
            <a:pPr eaLnBrk="1" hangingPunct="1">
              <a:spcBef>
                <a:spcPct val="50000"/>
              </a:spcBef>
            </a:pPr>
            <a:r>
              <a:rPr lang="en-US" sz="2800" b="1" dirty="0">
                <a:latin typeface="Chalkboard" charset="0"/>
                <a:ea typeface="Chalkboard" charset="0"/>
                <a:cs typeface="Chalkboard" charset="0"/>
              </a:rPr>
              <a:t>	</a:t>
            </a:r>
            <a:r>
              <a:rPr lang="en-US" sz="2800" b="1" dirty="0" smtClean="0">
                <a:latin typeface="Chalkboard" charset="0"/>
                <a:ea typeface="Chalkboard" charset="0"/>
                <a:cs typeface="Chalkboard" charset="0"/>
              </a:rPr>
              <a:t>				    	</a:t>
            </a:r>
            <a:endParaRPr lang="en-US" sz="2800" dirty="0">
              <a:latin typeface="Chalkboard" charset="0"/>
              <a:ea typeface="Chalkboard" charset="0"/>
              <a:cs typeface="Chalkboard" charset="0"/>
            </a:endParaRPr>
          </a:p>
        </p:txBody>
      </p:sp>
    </p:spTree>
    <p:extLst>
      <p:ext uri="{BB962C8B-B14F-4D97-AF65-F5344CB8AC3E}">
        <p14:creationId xmlns:p14="http://schemas.microsoft.com/office/powerpoint/2010/main" val="30416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91067" y="491067"/>
            <a:ext cx="8178800" cy="5926666"/>
          </a:xfrm>
          <a:prstGeom prst="rect">
            <a:avLst/>
          </a:prstGeom>
          <a:solidFill>
            <a:schemeClr val="bg1">
              <a:lumMod val="75000"/>
            </a:schemeClr>
          </a:solidFill>
          <a:ln w="28575">
            <a:solidFill>
              <a:schemeClr val="tx1"/>
            </a:solidFill>
          </a:ln>
        </p:spPr>
      </p:pic>
      <p:sp>
        <p:nvSpPr>
          <p:cNvPr id="5" name="Rectangle 2"/>
          <p:cNvSpPr>
            <a:spLocks noChangeArrowheads="1"/>
          </p:cNvSpPr>
          <p:nvPr/>
        </p:nvSpPr>
        <p:spPr bwMode="auto">
          <a:xfrm>
            <a:off x="1591735" y="1473200"/>
            <a:ext cx="6096000" cy="3302000"/>
          </a:xfrm>
          <a:prstGeom prst="rect">
            <a:avLst/>
          </a:prstGeom>
          <a:solidFill>
            <a:schemeClr val="tx1"/>
          </a:solidFill>
          <a:ln w="57150" cmpd="thickThin">
            <a:solidFill>
              <a:schemeClr val="tx1"/>
            </a:solidFill>
            <a:miter lim="800000"/>
            <a:headEnd/>
            <a:tailEnd/>
          </a:ln>
        </p:spPr>
        <p:txBody>
          <a:bodyPr wrap="none" anchor="ctr"/>
          <a:lstStyle/>
          <a:p>
            <a:pPr algn="ctr"/>
            <a:endParaRPr lang="en-US" sz="2400" b="1">
              <a:solidFill>
                <a:schemeClr val="tx1">
                  <a:lumMod val="50000"/>
                  <a:lumOff val="50000"/>
                </a:schemeClr>
              </a:solidFill>
              <a:latin typeface="Tahoma" charset="0"/>
            </a:endParaRPr>
          </a:p>
          <a:p>
            <a:pPr algn="ctr"/>
            <a:endParaRPr lang="en-US" sz="2200">
              <a:solidFill>
                <a:schemeClr val="tx1">
                  <a:lumMod val="50000"/>
                  <a:lumOff val="50000"/>
                </a:schemeClr>
              </a:solidFill>
              <a:latin typeface="Tahoma" charset="0"/>
            </a:endParaRPr>
          </a:p>
        </p:txBody>
      </p:sp>
      <p:sp>
        <p:nvSpPr>
          <p:cNvPr id="2" name="Rectangle 1"/>
          <p:cNvSpPr/>
          <p:nvPr/>
        </p:nvSpPr>
        <p:spPr>
          <a:xfrm>
            <a:off x="1803401" y="1693039"/>
            <a:ext cx="5672667" cy="2862322"/>
          </a:xfrm>
          <a:prstGeom prst="rect">
            <a:avLst/>
          </a:prstGeom>
        </p:spPr>
        <p:txBody>
          <a:bodyPr wrap="square">
            <a:spAutoFit/>
          </a:bodyPr>
          <a:lstStyle/>
          <a:p>
            <a:pPr algn="ctr"/>
            <a:r>
              <a:rPr lang="en-US" sz="3600" dirty="0" smtClean="0">
                <a:solidFill>
                  <a:schemeClr val="bg1"/>
                </a:solidFill>
                <a:latin typeface="Chalkboard" charset="0"/>
                <a:ea typeface="Chalkboard" charset="0"/>
                <a:cs typeface="Chalkboard" charset="0"/>
              </a:rPr>
              <a:t>With your partner, discuss what general inferences can be drawn from their behavior and their responses to us?</a:t>
            </a:r>
            <a:endParaRPr lang="en-US" sz="3600" b="1" dirty="0">
              <a:solidFill>
                <a:schemeClr val="bg1"/>
              </a:solidFill>
              <a:latin typeface="Chalkboard" charset="0"/>
              <a:ea typeface="Chalkboard" charset="0"/>
              <a:cs typeface="Chalkboard" charset="0"/>
            </a:endParaRPr>
          </a:p>
        </p:txBody>
      </p:sp>
    </p:spTree>
    <p:extLst>
      <p:ext uri="{BB962C8B-B14F-4D97-AF65-F5344CB8AC3E}">
        <p14:creationId xmlns:p14="http://schemas.microsoft.com/office/powerpoint/2010/main" val="138675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2133" y="524933"/>
            <a:ext cx="4673600" cy="5892800"/>
          </a:xfrm>
          <a:prstGeom prst="rect">
            <a:avLst/>
          </a:prstGeom>
          <a:solidFill>
            <a:schemeClr val="bg1">
              <a:lumMod val="75000"/>
            </a:schemeClr>
          </a:solidFill>
          <a:ln w="38100">
            <a:solidFill>
              <a:schemeClr val="tx1"/>
            </a:solidFill>
          </a:ln>
          <a:scene3d>
            <a:camera prst="orthographicFront"/>
            <a:lightRig rig="threePt" dir="t"/>
          </a:scene3d>
          <a:sp3d contourW="12700">
            <a:bevelT w="152400" h="50800" prst="softRound"/>
            <a:bevelB/>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4" name="Rectangle 2"/>
          <p:cNvSpPr>
            <a:spLocks noChangeArrowheads="1"/>
          </p:cNvSpPr>
          <p:nvPr/>
        </p:nvSpPr>
        <p:spPr bwMode="auto">
          <a:xfrm>
            <a:off x="228600" y="1202267"/>
            <a:ext cx="8686800" cy="4567318"/>
          </a:xfrm>
          <a:prstGeom prst="rect">
            <a:avLst/>
          </a:prstGeom>
          <a:solidFill>
            <a:schemeClr val="bg1"/>
          </a:solidFill>
          <a:ln w="57150" cmpd="thickThin">
            <a:solidFill>
              <a:schemeClr val="tx1"/>
            </a:solidFill>
            <a:miter lim="800000"/>
            <a:headEnd/>
            <a:tailEnd/>
          </a:ln>
        </p:spPr>
        <p:txBody>
          <a:bodyPr wrap="none" anchor="ctr"/>
          <a:lstStyle/>
          <a:p>
            <a:pPr algn="ctr">
              <a:defRPr/>
            </a:pPr>
            <a:endParaRPr lang="en-US" sz="2400" dirty="0">
              <a:solidFill>
                <a:srgbClr val="DDDDDD"/>
              </a:solidFill>
              <a:latin typeface="Tahoma" pitchFamily="34" charset="0"/>
              <a:ea typeface="+mn-ea"/>
            </a:endParaRPr>
          </a:p>
        </p:txBody>
      </p:sp>
      <p:sp>
        <p:nvSpPr>
          <p:cNvPr id="5123" name="Text Box 3"/>
          <p:cNvSpPr txBox="1">
            <a:spLocks noChangeArrowheads="1"/>
          </p:cNvSpPr>
          <p:nvPr/>
        </p:nvSpPr>
        <p:spPr bwMode="auto">
          <a:xfrm>
            <a:off x="338667" y="846666"/>
            <a:ext cx="8559799" cy="4838248"/>
          </a:xfrm>
          <a:prstGeom prst="rect">
            <a:avLst/>
          </a:prstGeom>
          <a:noFill/>
          <a:ln w="9525">
            <a:noFill/>
            <a:miter lim="800000"/>
            <a:headEnd/>
            <a:tailEnd/>
          </a:ln>
        </p:spPr>
        <p:txBody>
          <a:bodyPr wrap="square">
            <a:spAutoFit/>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70000"/>
              </a:lnSpc>
              <a:spcBef>
                <a:spcPct val="50000"/>
              </a:spcBef>
            </a:pPr>
            <a:endParaRPr lang="en-US" sz="3200" b="1" dirty="0">
              <a:latin typeface="Tahoma" charset="0"/>
            </a:endParaRPr>
          </a:p>
          <a:p>
            <a:pPr eaLnBrk="1" hangingPunct="1">
              <a:spcBef>
                <a:spcPct val="50000"/>
              </a:spcBef>
            </a:pPr>
            <a:r>
              <a:rPr lang="en-US" sz="3200" dirty="0" smtClean="0">
                <a:latin typeface="Comic Sans MS" charset="0"/>
                <a:ea typeface="Comic Sans MS" charset="0"/>
                <a:cs typeface="Comic Sans MS" charset="0"/>
              </a:rPr>
              <a:t>Listening to teachers and students in group settings, I often hear unfocused and disconnected conversation starters</a:t>
            </a:r>
            <a:r>
              <a:rPr lang="mr-IN" sz="3200" dirty="0" smtClean="0">
                <a:latin typeface="Comic Sans MS" charset="0"/>
                <a:ea typeface="Comic Sans MS" charset="0"/>
                <a:cs typeface="Comic Sans MS" charset="0"/>
              </a:rPr>
              <a:t>…</a:t>
            </a:r>
            <a:endParaRPr lang="en-US" sz="3200" dirty="0" smtClean="0">
              <a:latin typeface="Comic Sans MS" charset="0"/>
              <a:ea typeface="Comic Sans MS" charset="0"/>
              <a:cs typeface="Comic Sans MS" charset="0"/>
            </a:endParaRPr>
          </a:p>
          <a:p>
            <a:pPr marL="514350" indent="-514350" eaLnBrk="1" hangingPunct="1">
              <a:spcBef>
                <a:spcPct val="50000"/>
              </a:spcBef>
              <a:buFont typeface="+mj-lt"/>
              <a:buAutoNum type="arabicPeriod"/>
            </a:pPr>
            <a:r>
              <a:rPr lang="en-US" sz="3200" dirty="0" smtClean="0">
                <a:latin typeface="Comic Sans MS" charset="0"/>
                <a:ea typeface="Comic Sans MS" charset="0"/>
                <a:cs typeface="Comic Sans MS" charset="0"/>
              </a:rPr>
              <a:t>So, how are you doing? </a:t>
            </a:r>
          </a:p>
          <a:p>
            <a:pPr marL="514350" indent="-514350" eaLnBrk="1" hangingPunct="1">
              <a:spcBef>
                <a:spcPct val="50000"/>
              </a:spcBef>
              <a:buFont typeface="+mj-lt"/>
              <a:buAutoNum type="arabicPeriod"/>
            </a:pPr>
            <a:r>
              <a:rPr lang="en-US" sz="3200" dirty="0" smtClean="0">
                <a:latin typeface="Comic Sans MS" charset="0"/>
                <a:ea typeface="Comic Sans MS" charset="0"/>
                <a:cs typeface="Comic Sans MS" charset="0"/>
              </a:rPr>
              <a:t>How are things going over here?</a:t>
            </a:r>
          </a:p>
          <a:p>
            <a:pPr marL="514350" indent="-514350" eaLnBrk="1" hangingPunct="1">
              <a:spcBef>
                <a:spcPct val="50000"/>
              </a:spcBef>
              <a:buFont typeface="+mj-lt"/>
              <a:buAutoNum type="arabicPeriod"/>
            </a:pPr>
            <a:r>
              <a:rPr lang="en-US" sz="3200" dirty="0" smtClean="0">
                <a:latin typeface="Comic Sans MS" charset="0"/>
                <a:ea typeface="Comic Sans MS" charset="0"/>
                <a:cs typeface="Comic Sans MS" charset="0"/>
              </a:rPr>
              <a:t>Anybody confused?</a:t>
            </a:r>
          </a:p>
          <a:p>
            <a:pPr algn="ctr" eaLnBrk="1" hangingPunct="1">
              <a:spcBef>
                <a:spcPct val="50000"/>
              </a:spcBef>
            </a:pPr>
            <a:endParaRPr lang="en-US" sz="2000" b="1" dirty="0">
              <a:latin typeface="Tahoma" charset="0"/>
            </a:endParaRPr>
          </a:p>
        </p:txBody>
      </p:sp>
    </p:spTree>
    <p:extLst>
      <p:ext uri="{BB962C8B-B14F-4D97-AF65-F5344CB8AC3E}">
        <p14:creationId xmlns:p14="http://schemas.microsoft.com/office/powerpoint/2010/main" val="128901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2133" y="524933"/>
            <a:ext cx="4673600" cy="5892800"/>
          </a:xfrm>
          <a:prstGeom prst="rect">
            <a:avLst/>
          </a:prstGeom>
          <a:solidFill>
            <a:schemeClr val="bg1">
              <a:lumMod val="75000"/>
            </a:schemeClr>
          </a:solidFill>
          <a:ln w="38100">
            <a:solidFill>
              <a:schemeClr val="tx1"/>
            </a:solidFill>
          </a:ln>
          <a:scene3d>
            <a:camera prst="orthographicFront"/>
            <a:lightRig rig="threePt" dir="t"/>
          </a:scene3d>
          <a:sp3d contourW="12700">
            <a:bevelT w="152400" h="50800" prst="softRound"/>
            <a:bevelB/>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4" name="Rectangle 2"/>
          <p:cNvSpPr>
            <a:spLocks noChangeArrowheads="1"/>
          </p:cNvSpPr>
          <p:nvPr/>
        </p:nvSpPr>
        <p:spPr bwMode="auto">
          <a:xfrm>
            <a:off x="228600" y="829734"/>
            <a:ext cx="8686800" cy="5300134"/>
          </a:xfrm>
          <a:prstGeom prst="rect">
            <a:avLst/>
          </a:prstGeom>
          <a:solidFill>
            <a:schemeClr val="bg1"/>
          </a:solidFill>
          <a:ln w="57150" cmpd="thickThin">
            <a:solidFill>
              <a:schemeClr val="tx1"/>
            </a:solidFill>
            <a:miter lim="800000"/>
            <a:headEnd/>
            <a:tailEnd/>
          </a:ln>
        </p:spPr>
        <p:txBody>
          <a:bodyPr wrap="none" anchor="ctr"/>
          <a:lstStyle/>
          <a:p>
            <a:pPr algn="ctr">
              <a:defRPr/>
            </a:pPr>
            <a:endParaRPr lang="en-US" sz="2400" dirty="0">
              <a:solidFill>
                <a:srgbClr val="DDDDDD"/>
              </a:solidFill>
              <a:latin typeface="Tahoma" pitchFamily="34" charset="0"/>
              <a:ea typeface="+mn-ea"/>
            </a:endParaRPr>
          </a:p>
        </p:txBody>
      </p:sp>
      <p:sp>
        <p:nvSpPr>
          <p:cNvPr id="5123" name="Text Box 3"/>
          <p:cNvSpPr txBox="1">
            <a:spLocks noChangeArrowheads="1"/>
          </p:cNvSpPr>
          <p:nvPr/>
        </p:nvSpPr>
        <p:spPr bwMode="auto">
          <a:xfrm>
            <a:off x="338667" y="270936"/>
            <a:ext cx="8559799" cy="6069354"/>
          </a:xfrm>
          <a:prstGeom prst="rect">
            <a:avLst/>
          </a:prstGeom>
          <a:noFill/>
          <a:ln w="9525">
            <a:noFill/>
            <a:miter lim="800000"/>
            <a:headEnd/>
            <a:tailEnd/>
          </a:ln>
        </p:spPr>
        <p:txBody>
          <a:bodyPr wrap="square">
            <a:spAutoFit/>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70000"/>
              </a:lnSpc>
              <a:spcBef>
                <a:spcPct val="50000"/>
              </a:spcBef>
            </a:pPr>
            <a:endParaRPr lang="en-US" sz="3200" b="1" dirty="0">
              <a:latin typeface="Tahoma" charset="0"/>
            </a:endParaRPr>
          </a:p>
          <a:p>
            <a:pPr eaLnBrk="1" hangingPunct="1">
              <a:spcBef>
                <a:spcPct val="50000"/>
              </a:spcBef>
            </a:pPr>
            <a:r>
              <a:rPr lang="en-US" sz="3200" dirty="0" smtClean="0">
                <a:latin typeface="Comic Sans MS" charset="0"/>
                <a:ea typeface="Comic Sans MS" charset="0"/>
                <a:cs typeface="Comic Sans MS" charset="0"/>
              </a:rPr>
              <a:t>Jeff </a:t>
            </a:r>
            <a:r>
              <a:rPr lang="en-US" sz="3200" dirty="0" err="1" smtClean="0">
                <a:latin typeface="Comic Sans MS" charset="0"/>
                <a:ea typeface="Comic Sans MS" charset="0"/>
                <a:cs typeface="Comic Sans MS" charset="0"/>
              </a:rPr>
              <a:t>Bonine</a:t>
            </a:r>
            <a:r>
              <a:rPr lang="en-US" sz="3200" dirty="0" smtClean="0">
                <a:latin typeface="Comic Sans MS" charset="0"/>
                <a:ea typeface="Comic Sans MS" charset="0"/>
                <a:cs typeface="Comic Sans MS" charset="0"/>
              </a:rPr>
              <a:t> (8</a:t>
            </a:r>
            <a:r>
              <a:rPr lang="en-US" sz="3200" baseline="30000" dirty="0" smtClean="0">
                <a:latin typeface="Comic Sans MS" charset="0"/>
                <a:ea typeface="Comic Sans MS" charset="0"/>
                <a:cs typeface="Comic Sans MS" charset="0"/>
              </a:rPr>
              <a:t>th</a:t>
            </a:r>
            <a:r>
              <a:rPr lang="en-US" sz="3200" dirty="0" smtClean="0">
                <a:latin typeface="Comic Sans MS" charset="0"/>
                <a:ea typeface="Comic Sans MS" charset="0"/>
                <a:cs typeface="Comic Sans MS" charset="0"/>
              </a:rPr>
              <a:t> grade science at HSHMC in San Diego)…</a:t>
            </a:r>
          </a:p>
          <a:p>
            <a:pPr eaLnBrk="1" hangingPunct="1">
              <a:spcBef>
                <a:spcPct val="50000"/>
              </a:spcBef>
            </a:pPr>
            <a:r>
              <a:rPr lang="en-US" sz="3200" dirty="0" smtClean="0">
                <a:latin typeface="Comic Sans MS" charset="0"/>
                <a:ea typeface="Comic Sans MS" charset="0"/>
                <a:cs typeface="Comic Sans MS" charset="0"/>
              </a:rPr>
              <a:t>Jeff asked three basic, related questions:</a:t>
            </a:r>
          </a:p>
          <a:p>
            <a:pPr marL="514350" indent="-514350" eaLnBrk="1" hangingPunct="1">
              <a:spcBef>
                <a:spcPct val="50000"/>
              </a:spcBef>
              <a:buFont typeface="+mj-lt"/>
              <a:buAutoNum type="arabicPeriod"/>
            </a:pPr>
            <a:r>
              <a:rPr lang="en-US" sz="3200" dirty="0" smtClean="0">
                <a:latin typeface="Comic Sans MS" charset="0"/>
                <a:ea typeface="Comic Sans MS" charset="0"/>
                <a:cs typeface="Comic Sans MS" charset="0"/>
              </a:rPr>
              <a:t>Where are you as far as your learning goal is concerned? </a:t>
            </a:r>
          </a:p>
          <a:p>
            <a:pPr marL="514350" indent="-514350" eaLnBrk="1" hangingPunct="1">
              <a:spcBef>
                <a:spcPct val="50000"/>
              </a:spcBef>
              <a:buFont typeface="+mj-lt"/>
              <a:buAutoNum type="arabicPeriod"/>
            </a:pPr>
            <a:r>
              <a:rPr lang="en-US" sz="3200" dirty="0" smtClean="0">
                <a:latin typeface="Comic Sans MS" charset="0"/>
                <a:ea typeface="Comic Sans MS" charset="0"/>
                <a:cs typeface="Comic Sans MS" charset="0"/>
              </a:rPr>
              <a:t>How do you know that?</a:t>
            </a:r>
          </a:p>
          <a:p>
            <a:pPr marL="514350" indent="-514350" eaLnBrk="1" hangingPunct="1">
              <a:spcBef>
                <a:spcPct val="50000"/>
              </a:spcBef>
              <a:buFont typeface="+mj-lt"/>
              <a:buAutoNum type="arabicPeriod"/>
            </a:pPr>
            <a:r>
              <a:rPr lang="en-US" sz="3200" dirty="0" smtClean="0">
                <a:latin typeface="Comic Sans MS" charset="0"/>
                <a:ea typeface="Comic Sans MS" charset="0"/>
                <a:cs typeface="Comic Sans MS" charset="0"/>
              </a:rPr>
              <a:t>Where are you going next? or What is your next step?</a:t>
            </a:r>
            <a:endParaRPr lang="en-US" sz="3200" dirty="0">
              <a:latin typeface="Tahoma" charset="0"/>
            </a:endParaRPr>
          </a:p>
          <a:p>
            <a:pPr algn="ctr" eaLnBrk="1" hangingPunct="1">
              <a:spcBef>
                <a:spcPct val="50000"/>
              </a:spcBef>
            </a:pPr>
            <a:endParaRPr lang="en-US" sz="2000" b="1" dirty="0">
              <a:latin typeface="Tahoma" charset="0"/>
            </a:endParaRPr>
          </a:p>
        </p:txBody>
      </p:sp>
    </p:spTree>
    <p:extLst>
      <p:ext uri="{BB962C8B-B14F-4D97-AF65-F5344CB8AC3E}">
        <p14:creationId xmlns:p14="http://schemas.microsoft.com/office/powerpoint/2010/main" val="145202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2319865" y="745067"/>
            <a:ext cx="4487333" cy="5418666"/>
          </a:xfrm>
          <a:prstGeom prst="rect">
            <a:avLst/>
          </a:prstGeom>
          <a:solidFill>
            <a:schemeClr val="bg1">
              <a:lumMod val="75000"/>
            </a:schemeClr>
          </a:solidFill>
          <a:ln w="38100">
            <a:solidFill>
              <a:schemeClr val="tx1"/>
            </a:solidFill>
          </a:ln>
          <a:scene3d>
            <a:camera prst="orthographicFront"/>
            <a:lightRig rig="threePt" dir="t"/>
          </a:scene3d>
          <a:sp3d>
            <a:bevelT w="152400" h="50800" prst="softRound"/>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62" name="Rectangle 2"/>
          <p:cNvSpPr>
            <a:spLocks noChangeArrowheads="1"/>
          </p:cNvSpPr>
          <p:nvPr/>
        </p:nvSpPr>
        <p:spPr bwMode="auto">
          <a:xfrm>
            <a:off x="1314450" y="1811867"/>
            <a:ext cx="6515100" cy="3217333"/>
          </a:xfrm>
          <a:prstGeom prst="rect">
            <a:avLst/>
          </a:prstGeom>
          <a:solidFill>
            <a:schemeClr val="bg1"/>
          </a:solidFill>
          <a:ln w="57150" cmpd="thickThin">
            <a:solidFill>
              <a:schemeClr val="tx1"/>
            </a:solidFill>
            <a:miter lim="800000"/>
            <a:headEnd/>
            <a:tailEnd/>
          </a:ln>
        </p:spPr>
        <p:txBody>
          <a:bodyPr wrap="none" anchor="ctr"/>
          <a:lstStyle/>
          <a:p>
            <a:pPr>
              <a:defRPr/>
            </a:pPr>
            <a:endParaRPr lang="en-US" b="1" dirty="0">
              <a:latin typeface="Tahoma" pitchFamily="34" charset="0"/>
            </a:endParaRPr>
          </a:p>
        </p:txBody>
      </p:sp>
      <p:sp>
        <p:nvSpPr>
          <p:cNvPr id="177155" name="Text Box 3"/>
          <p:cNvSpPr txBox="1">
            <a:spLocks noChangeArrowheads="1"/>
          </p:cNvSpPr>
          <p:nvPr/>
        </p:nvSpPr>
        <p:spPr bwMode="auto">
          <a:xfrm>
            <a:off x="1514475" y="1953161"/>
            <a:ext cx="6115050" cy="462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buClr>
                <a:schemeClr val="tx1"/>
              </a:buClr>
            </a:pPr>
            <a:r>
              <a:rPr lang="en-US" altLang="en-US" sz="2100" b="1" dirty="0">
                <a:latin typeface="Tahoma" charset="0"/>
              </a:rPr>
              <a:t>	</a:t>
            </a:r>
            <a:r>
              <a:rPr lang="en-US" altLang="en-US" sz="4400" dirty="0" smtClean="0">
                <a:solidFill>
                  <a:srgbClr val="00009C"/>
                </a:solidFill>
                <a:latin typeface="Chalkboard" charset="0"/>
                <a:ea typeface="Chalkboard" charset="0"/>
                <a:cs typeface="Chalkboard" charset="0"/>
              </a:rPr>
              <a:t>“We are all failures — at least the best of us are.”</a:t>
            </a:r>
            <a:endParaRPr lang="en-US" altLang="en-US" sz="4400" dirty="0">
              <a:solidFill>
                <a:srgbClr val="00009C"/>
              </a:solidFill>
              <a:latin typeface="Chalkboard" charset="0"/>
              <a:ea typeface="Chalkboard" charset="0"/>
              <a:cs typeface="Chalkboard" charset="0"/>
            </a:endParaRPr>
          </a:p>
          <a:p>
            <a:pPr eaLnBrk="1" hangingPunct="1">
              <a:spcBef>
                <a:spcPct val="50000"/>
              </a:spcBef>
              <a:buClr>
                <a:schemeClr val="tx1"/>
              </a:buClr>
            </a:pPr>
            <a:r>
              <a:rPr lang="en-US" altLang="en-US" sz="2100" b="1" dirty="0">
                <a:solidFill>
                  <a:srgbClr val="2D2D8A"/>
                </a:solidFill>
                <a:latin typeface="Chalkboard" charset="0"/>
                <a:ea typeface="Chalkboard" charset="0"/>
                <a:cs typeface="Chalkboard" charset="0"/>
              </a:rPr>
              <a:t>						</a:t>
            </a:r>
            <a:r>
              <a:rPr lang="en-US" altLang="en-US" b="1" dirty="0" smtClean="0">
                <a:solidFill>
                  <a:srgbClr val="2D2D8A"/>
                </a:solidFill>
                <a:latin typeface="Chalkboard" charset="0"/>
                <a:ea typeface="Chalkboard" charset="0"/>
                <a:cs typeface="Chalkboard" charset="0"/>
              </a:rPr>
              <a:t>   </a:t>
            </a:r>
            <a:r>
              <a:rPr lang="en-US" altLang="en-US" sz="3200" dirty="0" smtClean="0">
                <a:latin typeface="Chalkboard" charset="0"/>
                <a:ea typeface="Chalkboard" charset="0"/>
                <a:cs typeface="Chalkboard" charset="0"/>
              </a:rPr>
              <a:t>- J. M. Barrie</a:t>
            </a:r>
            <a:endParaRPr lang="en-US" altLang="en-US" sz="3200" dirty="0">
              <a:latin typeface="Chalkboard" charset="0"/>
              <a:ea typeface="Chalkboard" charset="0"/>
              <a:cs typeface="Chalkboard" charset="0"/>
            </a:endParaRPr>
          </a:p>
          <a:p>
            <a:pPr eaLnBrk="1" hangingPunct="1">
              <a:spcBef>
                <a:spcPct val="50000"/>
              </a:spcBef>
              <a:buClr>
                <a:schemeClr val="tx1"/>
              </a:buClr>
            </a:pPr>
            <a:endParaRPr lang="en-US" altLang="en-US" sz="2100" b="1" dirty="0">
              <a:latin typeface="Tahoma" charset="0"/>
            </a:endParaRPr>
          </a:p>
          <a:p>
            <a:pPr eaLnBrk="1" hangingPunct="1">
              <a:spcBef>
                <a:spcPct val="50000"/>
              </a:spcBef>
            </a:pPr>
            <a:endParaRPr lang="en-US" altLang="en-US" sz="1500" b="1" dirty="0">
              <a:latin typeface="Tahoma" charset="0"/>
            </a:endParaRPr>
          </a:p>
          <a:p>
            <a:pPr eaLnBrk="1" hangingPunct="1">
              <a:spcBef>
                <a:spcPct val="50000"/>
              </a:spcBef>
            </a:pPr>
            <a:endParaRPr lang="en-US" altLang="en-US" sz="1350" b="1" dirty="0">
              <a:latin typeface="Tahoma" charset="0"/>
            </a:endParaRPr>
          </a:p>
          <a:p>
            <a:pPr eaLnBrk="1" hangingPunct="1">
              <a:spcBef>
                <a:spcPct val="50000"/>
              </a:spcBef>
            </a:pPr>
            <a:endParaRPr lang="en-US" altLang="en-US" sz="1350" b="1" dirty="0">
              <a:latin typeface="Tahoma" charset="0"/>
            </a:endParaRPr>
          </a:p>
          <a:p>
            <a:pPr eaLnBrk="1" hangingPunct="1">
              <a:spcBef>
                <a:spcPct val="50000"/>
              </a:spcBef>
            </a:pPr>
            <a:endParaRPr lang="en-US" altLang="en-US" sz="1350" b="1" dirty="0">
              <a:latin typeface="Tahoma" charset="0"/>
            </a:endParaRPr>
          </a:p>
        </p:txBody>
      </p:sp>
    </p:spTree>
    <p:extLst>
      <p:ext uri="{BB962C8B-B14F-4D97-AF65-F5344CB8AC3E}">
        <p14:creationId xmlns:p14="http://schemas.microsoft.com/office/powerpoint/2010/main" val="111123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Effect transition="in" filter="fade">
                                      <p:cBhvr>
                                        <p:cTn id="7" dur="500"/>
                                        <p:tgtEl>
                                          <p:spTgt spid="17715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7155">
                                            <p:txEl>
                                              <p:pRg st="1" end="1"/>
                                            </p:txEl>
                                          </p:spTgt>
                                        </p:tgtEl>
                                        <p:attrNameLst>
                                          <p:attrName>style.visibility</p:attrName>
                                        </p:attrNameLst>
                                      </p:cBhvr>
                                      <p:to>
                                        <p:strVal val="visible"/>
                                      </p:to>
                                    </p:set>
                                    <p:animEffect transition="in" filter="fade">
                                      <p:cBhvr>
                                        <p:cTn id="10" dur="500"/>
                                        <p:tgtEl>
                                          <p:spTgt spid="1771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2133" y="914400"/>
            <a:ext cx="4673600" cy="5130800"/>
          </a:xfrm>
          <a:prstGeom prst="rect">
            <a:avLst/>
          </a:prstGeom>
          <a:solidFill>
            <a:schemeClr val="bg1">
              <a:lumMod val="75000"/>
            </a:schemeClr>
          </a:solidFill>
          <a:ln w="38100">
            <a:solidFill>
              <a:schemeClr val="tx1"/>
            </a:solidFill>
          </a:ln>
          <a:scene3d>
            <a:camera prst="orthographicFront"/>
            <a:lightRig rig="threePt" dir="t"/>
          </a:scene3d>
          <a:sp3d contourW="12700">
            <a:bevelT w="152400" h="50800" prst="softRound"/>
            <a:bevelB/>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38" name="Rectangle 2"/>
          <p:cNvSpPr>
            <a:spLocks noChangeArrowheads="1"/>
          </p:cNvSpPr>
          <p:nvPr/>
        </p:nvSpPr>
        <p:spPr bwMode="auto">
          <a:xfrm>
            <a:off x="1286933" y="1794932"/>
            <a:ext cx="6739468" cy="3522135"/>
          </a:xfrm>
          <a:prstGeom prst="rect">
            <a:avLst/>
          </a:prstGeom>
          <a:solidFill>
            <a:schemeClr val="bg1"/>
          </a:solidFill>
          <a:ln w="57150" cmpd="thickThin">
            <a:solidFill>
              <a:schemeClr val="tx1"/>
            </a:solidFill>
            <a:miter lim="800000"/>
            <a:headEnd/>
            <a:tailEnd/>
          </a:ln>
        </p:spPr>
        <p:txBody>
          <a:bodyPr wrap="none" anchor="ctr"/>
          <a:lstStyle/>
          <a:p>
            <a:pPr algn="ctr">
              <a:defRPr/>
            </a:pPr>
            <a:endParaRPr lang="en-US" sz="2400" b="1" dirty="0">
              <a:latin typeface="Tahoma" pitchFamily="34" charset="0"/>
              <a:ea typeface="+mn-ea"/>
            </a:endParaRPr>
          </a:p>
          <a:p>
            <a:pPr algn="ctr">
              <a:defRPr/>
            </a:pPr>
            <a:endParaRPr lang="en-US" sz="2200" dirty="0">
              <a:latin typeface="Tahoma" pitchFamily="34" charset="0"/>
              <a:ea typeface="+mn-ea"/>
            </a:endParaRPr>
          </a:p>
        </p:txBody>
      </p:sp>
      <p:sp>
        <p:nvSpPr>
          <p:cNvPr id="38915" name="Rectangle 5"/>
          <p:cNvSpPr>
            <a:spLocks noChangeArrowheads="1"/>
          </p:cNvSpPr>
          <p:nvPr/>
        </p:nvSpPr>
        <p:spPr bwMode="auto">
          <a:xfrm>
            <a:off x="1422400" y="1913464"/>
            <a:ext cx="6756400"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ja-JP" altLang="en-US" sz="3600" dirty="0">
                <a:latin typeface="Comic Sans MS" charset="0"/>
                <a:ea typeface="Comic Sans MS" charset="0"/>
                <a:cs typeface="Comic Sans MS" charset="0"/>
              </a:rPr>
              <a:t>“</a:t>
            </a:r>
            <a:r>
              <a:rPr lang="en-US" sz="3600" dirty="0">
                <a:latin typeface="Comic Sans MS" charset="0"/>
                <a:ea typeface="Comic Sans MS" charset="0"/>
                <a:cs typeface="Comic Sans MS" charset="0"/>
              </a:rPr>
              <a:t>Learning should be an </a:t>
            </a:r>
            <a:r>
              <a:rPr lang="en-US" sz="3600" u="sng" dirty="0">
                <a:latin typeface="Comic Sans MS" charset="0"/>
                <a:ea typeface="Comic Sans MS" charset="0"/>
                <a:cs typeface="Comic Sans MS" charset="0"/>
              </a:rPr>
              <a:t>active</a:t>
            </a:r>
            <a:r>
              <a:rPr lang="en-US" sz="3600" dirty="0">
                <a:latin typeface="Comic Sans MS" charset="0"/>
                <a:ea typeface="Comic Sans MS" charset="0"/>
                <a:cs typeface="Comic Sans MS" charset="0"/>
              </a:rPr>
              <a:t> process. Too often, students come to school to watch their teachers work.</a:t>
            </a:r>
            <a:r>
              <a:rPr lang="ja-JP" altLang="en-US" sz="3600" dirty="0">
                <a:latin typeface="Comic Sans MS" charset="0"/>
                <a:ea typeface="Comic Sans MS" charset="0"/>
                <a:cs typeface="Comic Sans MS" charset="0"/>
              </a:rPr>
              <a:t>”</a:t>
            </a:r>
            <a:r>
              <a:rPr lang="en-US" sz="3600" dirty="0">
                <a:latin typeface="Comic Sans MS" charset="0"/>
                <a:ea typeface="Comic Sans MS" charset="0"/>
                <a:cs typeface="Comic Sans MS" charset="0"/>
              </a:rPr>
              <a:t/>
            </a:r>
            <a:br>
              <a:rPr lang="en-US" sz="3600" dirty="0">
                <a:latin typeface="Comic Sans MS" charset="0"/>
                <a:ea typeface="Comic Sans MS" charset="0"/>
                <a:cs typeface="Comic Sans MS" charset="0"/>
              </a:rPr>
            </a:br>
            <a:endParaRPr lang="en-US" sz="3600" dirty="0" smtClean="0">
              <a:latin typeface="Comic Sans MS" charset="0"/>
              <a:ea typeface="Comic Sans MS" charset="0"/>
              <a:cs typeface="Comic Sans MS" charset="0"/>
            </a:endParaRPr>
          </a:p>
          <a:p>
            <a:r>
              <a:rPr lang="en-US" sz="2000" dirty="0" smtClean="0">
                <a:latin typeface="Comic Sans MS" charset="0"/>
                <a:ea typeface="Comic Sans MS" charset="0"/>
                <a:cs typeface="Comic Sans MS" charset="0"/>
              </a:rPr>
              <a:t>- </a:t>
            </a:r>
            <a:r>
              <a:rPr lang="en-US" sz="2000" dirty="0">
                <a:latin typeface="Comic Sans MS" charset="0"/>
                <a:ea typeface="Comic Sans MS" charset="0"/>
                <a:cs typeface="Comic Sans MS" charset="0"/>
              </a:rPr>
              <a:t>International Center for Leadership in Education</a:t>
            </a:r>
          </a:p>
        </p:txBody>
      </p:sp>
    </p:spTree>
    <p:extLst>
      <p:ext uri="{BB962C8B-B14F-4D97-AF65-F5344CB8AC3E}">
        <p14:creationId xmlns:p14="http://schemas.microsoft.com/office/powerpoint/2010/main" val="122052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2319865" y="745067"/>
            <a:ext cx="4487333" cy="5418666"/>
          </a:xfrm>
          <a:prstGeom prst="rect">
            <a:avLst/>
          </a:prstGeom>
          <a:solidFill>
            <a:schemeClr val="bg1">
              <a:lumMod val="75000"/>
            </a:schemeClr>
          </a:solidFill>
          <a:ln w="38100">
            <a:solidFill>
              <a:schemeClr val="tx1"/>
            </a:solidFill>
          </a:ln>
          <a:scene3d>
            <a:camera prst="orthographicFront"/>
            <a:lightRig rig="threePt" dir="t"/>
          </a:scene3d>
          <a:sp3d>
            <a:bevelT w="152400" h="50800" prst="softRound"/>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62" name="Rectangle 2"/>
          <p:cNvSpPr>
            <a:spLocks noChangeArrowheads="1"/>
          </p:cNvSpPr>
          <p:nvPr/>
        </p:nvSpPr>
        <p:spPr bwMode="auto">
          <a:xfrm>
            <a:off x="1314450" y="1811867"/>
            <a:ext cx="6515100" cy="3217333"/>
          </a:xfrm>
          <a:prstGeom prst="rect">
            <a:avLst/>
          </a:prstGeom>
          <a:solidFill>
            <a:schemeClr val="bg1"/>
          </a:solidFill>
          <a:ln w="57150" cmpd="thickThin">
            <a:solidFill>
              <a:schemeClr val="tx1"/>
            </a:solidFill>
            <a:miter lim="800000"/>
            <a:headEnd/>
            <a:tailEnd/>
          </a:ln>
        </p:spPr>
        <p:txBody>
          <a:bodyPr wrap="none" anchor="ctr"/>
          <a:lstStyle/>
          <a:p>
            <a:pPr>
              <a:defRPr/>
            </a:pPr>
            <a:endParaRPr lang="en-US" b="1" dirty="0">
              <a:latin typeface="Tahoma" pitchFamily="34" charset="0"/>
            </a:endParaRPr>
          </a:p>
        </p:txBody>
      </p:sp>
      <p:sp>
        <p:nvSpPr>
          <p:cNvPr id="177155" name="Text Box 3"/>
          <p:cNvSpPr txBox="1">
            <a:spLocks noChangeArrowheads="1"/>
          </p:cNvSpPr>
          <p:nvPr/>
        </p:nvSpPr>
        <p:spPr bwMode="auto">
          <a:xfrm>
            <a:off x="1514475" y="1953161"/>
            <a:ext cx="6115050" cy="444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buClr>
                <a:schemeClr val="tx1"/>
              </a:buClr>
            </a:pPr>
            <a:r>
              <a:rPr lang="en-US" altLang="en-US" sz="2100" b="1" dirty="0">
                <a:latin typeface="Tahoma" charset="0"/>
              </a:rPr>
              <a:t>	</a:t>
            </a:r>
            <a:r>
              <a:rPr lang="en-US" altLang="en-US" sz="4400" dirty="0" smtClean="0">
                <a:solidFill>
                  <a:srgbClr val="00009C"/>
                </a:solidFill>
                <a:latin typeface="Chalkboard" charset="0"/>
                <a:ea typeface="Chalkboard" charset="0"/>
                <a:cs typeface="Chalkboard" charset="0"/>
              </a:rPr>
              <a:t>“Failure is not fatal, and success is not final.”</a:t>
            </a:r>
            <a:endParaRPr lang="en-US" altLang="en-US" sz="4400" dirty="0">
              <a:solidFill>
                <a:srgbClr val="00009C"/>
              </a:solidFill>
              <a:latin typeface="Chalkboard" charset="0"/>
              <a:ea typeface="Chalkboard" charset="0"/>
              <a:cs typeface="Chalkboard" charset="0"/>
            </a:endParaRPr>
          </a:p>
          <a:p>
            <a:pPr eaLnBrk="1" hangingPunct="1">
              <a:spcBef>
                <a:spcPct val="50000"/>
              </a:spcBef>
              <a:buClr>
                <a:schemeClr val="tx1"/>
              </a:buClr>
            </a:pPr>
            <a:r>
              <a:rPr lang="en-US" altLang="en-US" sz="2100" b="1" dirty="0">
                <a:solidFill>
                  <a:srgbClr val="2D2D8A"/>
                </a:solidFill>
                <a:latin typeface="Chalkboard" charset="0"/>
                <a:ea typeface="Chalkboard" charset="0"/>
                <a:cs typeface="Chalkboard" charset="0"/>
              </a:rPr>
              <a:t>						</a:t>
            </a:r>
            <a:r>
              <a:rPr lang="en-US" altLang="en-US" b="1" dirty="0" smtClean="0">
                <a:solidFill>
                  <a:srgbClr val="2D2D8A"/>
                </a:solidFill>
                <a:latin typeface="Chalkboard" charset="0"/>
                <a:ea typeface="Chalkboard" charset="0"/>
                <a:cs typeface="Chalkboard" charset="0"/>
              </a:rPr>
              <a:t>       </a:t>
            </a:r>
            <a:r>
              <a:rPr lang="en-US" altLang="en-US" dirty="0" smtClean="0">
                <a:latin typeface="Chalkboard" charset="0"/>
                <a:ea typeface="Chalkboard" charset="0"/>
                <a:cs typeface="Chalkboard" charset="0"/>
              </a:rPr>
              <a:t>- </a:t>
            </a:r>
            <a:r>
              <a:rPr lang="en-US" altLang="en-US" dirty="0">
                <a:latin typeface="Chalkboard" charset="0"/>
                <a:ea typeface="Chalkboard" charset="0"/>
                <a:cs typeface="Chalkboard" charset="0"/>
              </a:rPr>
              <a:t>Winston Churchill</a:t>
            </a:r>
          </a:p>
          <a:p>
            <a:pPr eaLnBrk="1" hangingPunct="1">
              <a:spcBef>
                <a:spcPct val="50000"/>
              </a:spcBef>
              <a:buClr>
                <a:schemeClr val="tx1"/>
              </a:buClr>
            </a:pPr>
            <a:endParaRPr lang="en-US" altLang="en-US" sz="2100" b="1" dirty="0">
              <a:latin typeface="Tahoma" charset="0"/>
            </a:endParaRPr>
          </a:p>
          <a:p>
            <a:pPr eaLnBrk="1" hangingPunct="1">
              <a:spcBef>
                <a:spcPct val="50000"/>
              </a:spcBef>
            </a:pPr>
            <a:endParaRPr lang="en-US" altLang="en-US" sz="1500" b="1" dirty="0">
              <a:latin typeface="Tahoma" charset="0"/>
            </a:endParaRPr>
          </a:p>
          <a:p>
            <a:pPr eaLnBrk="1" hangingPunct="1">
              <a:spcBef>
                <a:spcPct val="50000"/>
              </a:spcBef>
            </a:pPr>
            <a:endParaRPr lang="en-US" altLang="en-US" sz="1350" b="1" dirty="0">
              <a:latin typeface="Tahoma" charset="0"/>
            </a:endParaRPr>
          </a:p>
          <a:p>
            <a:pPr eaLnBrk="1" hangingPunct="1">
              <a:spcBef>
                <a:spcPct val="50000"/>
              </a:spcBef>
            </a:pPr>
            <a:endParaRPr lang="en-US" altLang="en-US" sz="1350" b="1" dirty="0">
              <a:latin typeface="Tahoma" charset="0"/>
            </a:endParaRPr>
          </a:p>
          <a:p>
            <a:pPr eaLnBrk="1" hangingPunct="1">
              <a:spcBef>
                <a:spcPct val="50000"/>
              </a:spcBef>
            </a:pPr>
            <a:endParaRPr lang="en-US" altLang="en-US" sz="1350" b="1" dirty="0">
              <a:latin typeface="Tahoma" charset="0"/>
            </a:endParaRPr>
          </a:p>
        </p:txBody>
      </p:sp>
    </p:spTree>
    <p:extLst>
      <p:ext uri="{BB962C8B-B14F-4D97-AF65-F5344CB8AC3E}">
        <p14:creationId xmlns:p14="http://schemas.microsoft.com/office/powerpoint/2010/main" val="88359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Effect transition="in" filter="fade">
                                      <p:cBhvr>
                                        <p:cTn id="7" dur="500"/>
                                        <p:tgtEl>
                                          <p:spTgt spid="17715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7155">
                                            <p:txEl>
                                              <p:pRg st="1" end="1"/>
                                            </p:txEl>
                                          </p:spTgt>
                                        </p:tgtEl>
                                        <p:attrNameLst>
                                          <p:attrName>style.visibility</p:attrName>
                                        </p:attrNameLst>
                                      </p:cBhvr>
                                      <p:to>
                                        <p:strVal val="visible"/>
                                      </p:to>
                                    </p:set>
                                    <p:animEffect transition="in" filter="fade">
                                      <p:cBhvr>
                                        <p:cTn id="10" dur="500"/>
                                        <p:tgtEl>
                                          <p:spTgt spid="1771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06133" y="575733"/>
            <a:ext cx="4318000" cy="5723466"/>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r="100000" b="100000"/>
            </a:path>
            <a:tileRect l="-100000" t="-100000"/>
          </a:gradFill>
          <a:ln w="38100">
            <a:solidFill>
              <a:schemeClr val="tx1"/>
            </a:solidFill>
          </a:ln>
          <a:scene3d>
            <a:camera prst="orthographicFront"/>
            <a:lightRig rig="threePt" dir="t"/>
          </a:scene3d>
          <a:sp3d>
            <a:bevelT w="152400" h="50800" prst="softRound"/>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4" name="Rectangle 2"/>
          <p:cNvSpPr>
            <a:spLocks noChangeArrowheads="1"/>
          </p:cNvSpPr>
          <p:nvPr/>
        </p:nvSpPr>
        <p:spPr bwMode="auto">
          <a:xfrm>
            <a:off x="558800" y="1066801"/>
            <a:ext cx="7992533" cy="4736780"/>
          </a:xfrm>
          <a:prstGeom prst="rect">
            <a:avLst/>
          </a:prstGeom>
          <a:solidFill>
            <a:schemeClr val="bg1"/>
          </a:solidFill>
          <a:ln w="57150" cmpd="thickThin">
            <a:solidFill>
              <a:schemeClr val="tx1"/>
            </a:solidFill>
            <a:miter lim="800000"/>
            <a:headEnd/>
            <a:tailEnd/>
          </a:ln>
        </p:spPr>
        <p:txBody>
          <a:bodyPr wrap="none" anchor="ctr"/>
          <a:lstStyle/>
          <a:p>
            <a:pPr algn="ctr">
              <a:defRPr/>
            </a:pPr>
            <a:endParaRPr lang="en-US" sz="2400" dirty="0">
              <a:solidFill>
                <a:srgbClr val="DDDDDD"/>
              </a:solidFill>
              <a:latin typeface="Tahoma" pitchFamily="34" charset="0"/>
              <a:ea typeface="+mn-ea"/>
            </a:endParaRPr>
          </a:p>
        </p:txBody>
      </p:sp>
      <p:sp>
        <p:nvSpPr>
          <p:cNvPr id="5123" name="Text Box 3"/>
          <p:cNvSpPr txBox="1">
            <a:spLocks noChangeArrowheads="1"/>
          </p:cNvSpPr>
          <p:nvPr/>
        </p:nvSpPr>
        <p:spPr bwMode="auto">
          <a:xfrm>
            <a:off x="643466" y="1174578"/>
            <a:ext cx="7721601" cy="4985980"/>
          </a:xfrm>
          <a:prstGeom prst="rect">
            <a:avLst/>
          </a:prstGeom>
          <a:noFill/>
          <a:ln w="9525">
            <a:noFill/>
            <a:miter lim="800000"/>
            <a:headEnd/>
            <a:tailEnd/>
          </a:ln>
        </p:spPr>
        <p:txBody>
          <a:bodyPr wrap="square">
            <a:spAutoFit/>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indent="0" eaLnBrk="1" hangingPunct="1">
              <a:spcBef>
                <a:spcPct val="50000"/>
              </a:spcBef>
            </a:pPr>
            <a:r>
              <a:rPr lang="en-US" sz="3200" dirty="0" smtClean="0">
                <a:latin typeface="Chalkboard" charset="0"/>
                <a:ea typeface="Chalkboard" charset="0"/>
                <a:cs typeface="Chalkboard" charset="0"/>
              </a:rPr>
              <a:t>It is perfectly okay to have held an opinion at one time, then change one’s mind. We often form an opinion based on what we know at that time; our thinking can shift because what we know and understand changes in light of new information. It is not about right and wrong</a:t>
            </a:r>
            <a:r>
              <a:rPr lang="en-US" sz="3200" dirty="0">
                <a:latin typeface="Chalkboard" charset="0"/>
                <a:ea typeface="Chalkboard" charset="0"/>
                <a:cs typeface="Chalkboard" charset="0"/>
              </a:rPr>
              <a:t>,</a:t>
            </a:r>
            <a:r>
              <a:rPr lang="en-US" sz="3200" dirty="0" smtClean="0">
                <a:latin typeface="Chalkboard" charset="0"/>
                <a:ea typeface="Chalkboard" charset="0"/>
                <a:cs typeface="Chalkboard" charset="0"/>
              </a:rPr>
              <a:t> or good or bad; it is the learning process. </a:t>
            </a:r>
            <a:endParaRPr lang="en-US" sz="3200" dirty="0">
              <a:latin typeface="Chalkboard" charset="0"/>
              <a:ea typeface="Chalkboard" charset="0"/>
              <a:cs typeface="Chalkboard" charset="0"/>
            </a:endParaRPr>
          </a:p>
          <a:p>
            <a:pPr eaLnBrk="1" hangingPunct="1">
              <a:spcBef>
                <a:spcPct val="50000"/>
              </a:spcBef>
            </a:pPr>
            <a:r>
              <a:rPr lang="en-US" sz="2000" dirty="0" smtClean="0">
                <a:latin typeface="Tahoma" charset="0"/>
              </a:rPr>
              <a:t>	</a:t>
            </a:r>
            <a:endParaRPr lang="en-US" sz="2800" b="1" dirty="0">
              <a:latin typeface="Chalkboard" charset="0"/>
              <a:ea typeface="Chalkboard" charset="0"/>
              <a:cs typeface="Chalkboard" charset="0"/>
            </a:endParaRPr>
          </a:p>
        </p:txBody>
      </p:sp>
    </p:spTree>
    <p:extLst>
      <p:ext uri="{BB962C8B-B14F-4D97-AF65-F5344CB8AC3E}">
        <p14:creationId xmlns:p14="http://schemas.microsoft.com/office/powerpoint/2010/main" val="160837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36800" y="880533"/>
            <a:ext cx="4724400" cy="5063067"/>
          </a:xfrm>
          <a:prstGeom prst="rect">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path path="circle">
              <a:fillToRect r="100000" b="100000"/>
            </a:path>
            <a:tileRect l="-100000" t="-100000"/>
          </a:gradFill>
          <a:ln w="38100">
            <a:solidFill>
              <a:schemeClr val="tx1"/>
            </a:solidFill>
          </a:ln>
          <a:scene3d>
            <a:camera prst="orthographicFront"/>
            <a:lightRig rig="threePt" dir="t"/>
          </a:scene3d>
          <a:sp3d>
            <a:bevelT w="152400" h="50800" prst="softRound"/>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29" name="Rectangle 2"/>
          <p:cNvSpPr>
            <a:spLocks noChangeArrowheads="1"/>
          </p:cNvSpPr>
          <p:nvPr/>
        </p:nvSpPr>
        <p:spPr bwMode="auto">
          <a:xfrm>
            <a:off x="812799" y="1947333"/>
            <a:ext cx="7620000" cy="2912534"/>
          </a:xfrm>
          <a:prstGeom prst="rect">
            <a:avLst/>
          </a:prstGeom>
          <a:solidFill>
            <a:schemeClr val="bg1"/>
          </a:solidFill>
          <a:ln w="57150" cmpd="thickThin">
            <a:solidFill>
              <a:schemeClr val="tx1"/>
            </a:solidFill>
            <a:miter lim="800000"/>
            <a:headEnd/>
            <a:tailEnd/>
          </a:ln>
        </p:spPr>
        <p:txBody>
          <a:bodyPr wrap="none" anchor="ctr"/>
          <a:lstStyle/>
          <a:p>
            <a:pPr algn="ctr"/>
            <a:endParaRPr lang="en-US" sz="2400" b="1">
              <a:latin typeface="Tahoma" charset="0"/>
            </a:endParaRPr>
          </a:p>
          <a:p>
            <a:pPr algn="ctr"/>
            <a:endParaRPr lang="en-US" sz="2200">
              <a:latin typeface="Tahoma" charset="0"/>
            </a:endParaRPr>
          </a:p>
        </p:txBody>
      </p:sp>
      <p:sp>
        <p:nvSpPr>
          <p:cNvPr id="48130" name="Rectangle 3"/>
          <p:cNvSpPr>
            <a:spLocks noChangeArrowheads="1"/>
          </p:cNvSpPr>
          <p:nvPr/>
        </p:nvSpPr>
        <p:spPr bwMode="auto">
          <a:xfrm>
            <a:off x="812799" y="2301811"/>
            <a:ext cx="7620000" cy="326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4800" dirty="0" smtClean="0">
                <a:latin typeface="Chalkboard" charset="0"/>
                <a:ea typeface="Chalkboard" charset="0"/>
                <a:cs typeface="Chalkboard" charset="0"/>
              </a:rPr>
              <a:t>I used to think</a:t>
            </a:r>
            <a:r>
              <a:rPr lang="mr-IN" sz="4800" dirty="0" smtClean="0">
                <a:latin typeface="Chalkboard" charset="0"/>
                <a:ea typeface="Chalkboard" charset="0"/>
                <a:cs typeface="Chalkboard" charset="0"/>
              </a:rPr>
              <a:t>…</a:t>
            </a:r>
            <a:endParaRPr lang="en-US" sz="4800" dirty="0">
              <a:latin typeface="Chalkboard" charset="0"/>
              <a:ea typeface="Chalkboard" charset="0"/>
              <a:cs typeface="Chalkboard" charset="0"/>
            </a:endParaRPr>
          </a:p>
          <a:p>
            <a:pPr algn="ctr"/>
            <a:r>
              <a:rPr lang="en-US" sz="4800" dirty="0" smtClean="0">
                <a:latin typeface="Chalkboard" charset="0"/>
                <a:ea typeface="Chalkboard" charset="0"/>
                <a:cs typeface="Chalkboard" charset="0"/>
              </a:rPr>
              <a:t>Now I think</a:t>
            </a:r>
            <a:r>
              <a:rPr lang="mr-IN" sz="4800" dirty="0" smtClean="0">
                <a:latin typeface="Chalkboard" charset="0"/>
                <a:ea typeface="Chalkboard" charset="0"/>
                <a:cs typeface="Chalkboard" charset="0"/>
              </a:rPr>
              <a:t>…</a:t>
            </a:r>
            <a:endParaRPr lang="en-US" sz="4800" dirty="0" smtClean="0">
              <a:latin typeface="Chalkboard" charset="0"/>
              <a:ea typeface="Chalkboard" charset="0"/>
              <a:cs typeface="Chalkboard" charset="0"/>
            </a:endParaRPr>
          </a:p>
          <a:p>
            <a:pPr algn="ctr"/>
            <a:r>
              <a:rPr lang="en-US" sz="2800" dirty="0" smtClean="0">
                <a:latin typeface="Chalkboard" charset="0"/>
                <a:ea typeface="Chalkboard" charset="0"/>
                <a:cs typeface="Chalkboard" charset="0"/>
              </a:rPr>
              <a:t> </a:t>
            </a:r>
            <a:r>
              <a:rPr lang="en-US" sz="2800" i="1" dirty="0" smtClean="0">
                <a:latin typeface="Chalkboard" charset="0"/>
                <a:ea typeface="Chalkboard" charset="0"/>
                <a:cs typeface="Chalkboard" charset="0"/>
              </a:rPr>
              <a:t>Making Thinking Visible </a:t>
            </a:r>
            <a:r>
              <a:rPr lang="en-US" sz="2800" dirty="0" smtClean="0">
                <a:latin typeface="Chalkboard" charset="0"/>
                <a:ea typeface="Chalkboard" charset="0"/>
                <a:cs typeface="Chalkboard" charset="0"/>
              </a:rPr>
              <a:t>(2011), </a:t>
            </a:r>
          </a:p>
          <a:p>
            <a:pPr algn="ctr"/>
            <a:r>
              <a:rPr lang="en-US" sz="2800" dirty="0" err="1" smtClean="0">
                <a:latin typeface="Chalkboard" charset="0"/>
                <a:ea typeface="Chalkboard" charset="0"/>
                <a:cs typeface="Chalkboard" charset="0"/>
              </a:rPr>
              <a:t>Ritchhart</a:t>
            </a:r>
            <a:r>
              <a:rPr lang="en-US" sz="2800" dirty="0" smtClean="0">
                <a:latin typeface="Chalkboard" charset="0"/>
                <a:ea typeface="Chalkboard" charset="0"/>
                <a:cs typeface="Chalkboard" charset="0"/>
              </a:rPr>
              <a:t>, Church, &amp; Morrison</a:t>
            </a:r>
            <a:endParaRPr lang="en-US" sz="4400" dirty="0">
              <a:solidFill>
                <a:schemeClr val="tx2"/>
              </a:solidFill>
              <a:latin typeface="Tahoma" charset="0"/>
            </a:endParaRPr>
          </a:p>
          <a:p>
            <a:pPr algn="ctr"/>
            <a:endParaRPr lang="en-US" sz="3600" dirty="0"/>
          </a:p>
          <a:p>
            <a:pPr algn="ctr"/>
            <a:r>
              <a:rPr lang="en-US" dirty="0">
                <a:solidFill>
                  <a:schemeClr val="tx2"/>
                </a:solidFill>
              </a:rPr>
              <a:t> </a:t>
            </a:r>
            <a:endParaRPr lang="en-US" sz="2000" b="1" dirty="0">
              <a:solidFill>
                <a:schemeClr val="tx2"/>
              </a:solidFill>
              <a:latin typeface="Tahoma" charset="0"/>
            </a:endParaRPr>
          </a:p>
        </p:txBody>
      </p:sp>
    </p:spTree>
    <p:extLst>
      <p:ext uri="{BB962C8B-B14F-4D97-AF65-F5344CB8AC3E}">
        <p14:creationId xmlns:p14="http://schemas.microsoft.com/office/powerpoint/2010/main" val="197150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fade">
                                      <p:cBhvr>
                                        <p:cTn id="7" dur="500"/>
                                        <p:tgtEl>
                                          <p:spTgt spid="48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0">
                                            <p:txEl>
                                              <p:pRg st="1" end="1"/>
                                            </p:txEl>
                                          </p:spTgt>
                                        </p:tgtEl>
                                        <p:attrNameLst>
                                          <p:attrName>style.visibility</p:attrName>
                                        </p:attrNameLst>
                                      </p:cBhvr>
                                      <p:to>
                                        <p:strVal val="visible"/>
                                      </p:to>
                                    </p:set>
                                    <p:animEffect transition="in" filter="fade">
                                      <p:cBhvr>
                                        <p:cTn id="12" dur="500"/>
                                        <p:tgtEl>
                                          <p:spTgt spid="481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30">
                                            <p:txEl>
                                              <p:pRg st="2" end="2"/>
                                            </p:txEl>
                                          </p:spTgt>
                                        </p:tgtEl>
                                        <p:attrNameLst>
                                          <p:attrName>style.visibility</p:attrName>
                                        </p:attrNameLst>
                                      </p:cBhvr>
                                      <p:to>
                                        <p:strVal val="visible"/>
                                      </p:to>
                                    </p:set>
                                    <p:animEffect transition="in" filter="fade">
                                      <p:cBhvr>
                                        <p:cTn id="17" dur="500"/>
                                        <p:tgtEl>
                                          <p:spTgt spid="481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91067" y="491067"/>
            <a:ext cx="8178800" cy="5926666"/>
          </a:xfrm>
          <a:prstGeom prst="rect">
            <a:avLst/>
          </a:prstGeom>
          <a:solidFill>
            <a:schemeClr val="bg1">
              <a:lumMod val="75000"/>
            </a:schemeClr>
          </a:solidFill>
          <a:ln w="28575">
            <a:solidFill>
              <a:schemeClr val="tx1"/>
            </a:solidFill>
          </a:ln>
        </p:spPr>
      </p:pic>
      <p:sp>
        <p:nvSpPr>
          <p:cNvPr id="5" name="Rectangle 2"/>
          <p:cNvSpPr>
            <a:spLocks noChangeArrowheads="1"/>
          </p:cNvSpPr>
          <p:nvPr/>
        </p:nvSpPr>
        <p:spPr bwMode="auto">
          <a:xfrm>
            <a:off x="1151467" y="1269999"/>
            <a:ext cx="6908800" cy="4080933"/>
          </a:xfrm>
          <a:prstGeom prst="rect">
            <a:avLst/>
          </a:prstGeom>
          <a:solidFill>
            <a:schemeClr val="tx1"/>
          </a:solidFill>
          <a:ln w="57150" cmpd="thickThin">
            <a:solidFill>
              <a:schemeClr val="tx1"/>
            </a:solidFill>
            <a:miter lim="800000"/>
            <a:headEnd/>
            <a:tailEnd/>
          </a:ln>
        </p:spPr>
        <p:txBody>
          <a:bodyPr wrap="none" anchor="ctr"/>
          <a:lstStyle/>
          <a:p>
            <a:pPr algn="ctr"/>
            <a:endParaRPr lang="en-US" sz="2400" b="1">
              <a:solidFill>
                <a:schemeClr val="tx1">
                  <a:lumMod val="50000"/>
                  <a:lumOff val="50000"/>
                </a:schemeClr>
              </a:solidFill>
              <a:latin typeface="Tahoma" charset="0"/>
            </a:endParaRPr>
          </a:p>
          <a:p>
            <a:pPr algn="ctr"/>
            <a:endParaRPr lang="en-US" sz="2200">
              <a:solidFill>
                <a:schemeClr val="tx1">
                  <a:lumMod val="50000"/>
                  <a:lumOff val="50000"/>
                </a:schemeClr>
              </a:solidFill>
              <a:latin typeface="Tahoma" charset="0"/>
            </a:endParaRPr>
          </a:p>
        </p:txBody>
      </p:sp>
      <p:sp>
        <p:nvSpPr>
          <p:cNvPr id="2" name="Rectangle 1"/>
          <p:cNvSpPr/>
          <p:nvPr/>
        </p:nvSpPr>
        <p:spPr>
          <a:xfrm>
            <a:off x="1363134" y="1683182"/>
            <a:ext cx="6485466" cy="3477875"/>
          </a:xfrm>
          <a:prstGeom prst="rect">
            <a:avLst/>
          </a:prstGeom>
        </p:spPr>
        <p:txBody>
          <a:bodyPr wrap="square">
            <a:spAutoFit/>
          </a:bodyPr>
          <a:lstStyle/>
          <a:p>
            <a:pPr algn="ctr"/>
            <a:r>
              <a:rPr lang="en-US" sz="4400" dirty="0" smtClean="0">
                <a:solidFill>
                  <a:schemeClr val="bg1"/>
                </a:solidFill>
                <a:latin typeface="Chalkboard" charset="0"/>
                <a:ea typeface="Chalkboard" charset="0"/>
                <a:cs typeface="Chalkboard" charset="0"/>
              </a:rPr>
              <a:t>I used to think talking is teaching.</a:t>
            </a:r>
          </a:p>
          <a:p>
            <a:pPr algn="ctr"/>
            <a:r>
              <a:rPr lang="en-US" sz="4400" dirty="0" smtClean="0">
                <a:solidFill>
                  <a:schemeClr val="bg1"/>
                </a:solidFill>
                <a:latin typeface="Chalkboard" charset="0"/>
                <a:ea typeface="Chalkboard" charset="0"/>
                <a:cs typeface="Chalkboard" charset="0"/>
              </a:rPr>
              <a:t>Now I think talking is thinking and listening is teaching.</a:t>
            </a:r>
            <a:endParaRPr lang="en-US" sz="4400" dirty="0">
              <a:solidFill>
                <a:schemeClr val="bg1"/>
              </a:solidFill>
              <a:latin typeface="Chalkboard" charset="0"/>
              <a:ea typeface="Chalkboard" charset="0"/>
              <a:cs typeface="Chalkboard" charset="0"/>
            </a:endParaRPr>
          </a:p>
        </p:txBody>
      </p:sp>
    </p:spTree>
    <p:extLst>
      <p:ext uri="{BB962C8B-B14F-4D97-AF65-F5344CB8AC3E}">
        <p14:creationId xmlns:p14="http://schemas.microsoft.com/office/powerpoint/2010/main" val="149182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0598" y="406400"/>
            <a:ext cx="4724400" cy="6096000"/>
          </a:xfrm>
          <a:prstGeom prst="rect">
            <a:avLst/>
          </a:prstGeom>
          <a:solidFill>
            <a:schemeClr val="bg1">
              <a:lumMod val="65000"/>
            </a:schemeClr>
          </a:solidFill>
          <a:ln w="38100">
            <a:solidFill>
              <a:schemeClr val="tx1"/>
            </a:solidFill>
          </a:ln>
          <a:scene3d>
            <a:camera prst="orthographicFront"/>
            <a:lightRig rig="threePt" dir="t"/>
          </a:scene3d>
          <a:sp3d>
            <a:bevelT w="152400" h="50800" prst="softRound"/>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29" name="Rectangle 2"/>
          <p:cNvSpPr>
            <a:spLocks noChangeArrowheads="1"/>
          </p:cNvSpPr>
          <p:nvPr/>
        </p:nvSpPr>
        <p:spPr bwMode="auto">
          <a:xfrm>
            <a:off x="812799" y="1134533"/>
            <a:ext cx="7620000" cy="4250267"/>
          </a:xfrm>
          <a:prstGeom prst="rect">
            <a:avLst/>
          </a:prstGeom>
          <a:solidFill>
            <a:schemeClr val="bg1"/>
          </a:solidFill>
          <a:ln w="57150" cmpd="thickThin">
            <a:solidFill>
              <a:schemeClr val="tx1"/>
            </a:solidFill>
            <a:miter lim="800000"/>
            <a:headEnd/>
            <a:tailEnd/>
          </a:ln>
        </p:spPr>
        <p:txBody>
          <a:bodyPr wrap="none" anchor="ctr"/>
          <a:lstStyle/>
          <a:p>
            <a:pPr algn="ctr"/>
            <a:endParaRPr lang="en-US" sz="2400" b="1">
              <a:latin typeface="Tahoma" charset="0"/>
            </a:endParaRPr>
          </a:p>
          <a:p>
            <a:pPr algn="ctr"/>
            <a:endParaRPr lang="en-US" sz="2200">
              <a:latin typeface="Tahoma" charset="0"/>
            </a:endParaRPr>
          </a:p>
        </p:txBody>
      </p:sp>
      <p:sp>
        <p:nvSpPr>
          <p:cNvPr id="48130" name="Rectangle 3"/>
          <p:cNvSpPr>
            <a:spLocks noChangeArrowheads="1"/>
          </p:cNvSpPr>
          <p:nvPr/>
        </p:nvSpPr>
        <p:spPr bwMode="auto">
          <a:xfrm>
            <a:off x="1015999" y="1218081"/>
            <a:ext cx="7213599" cy="5478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3600" dirty="0" smtClean="0">
                <a:latin typeface="Chalkboard" charset="0"/>
                <a:ea typeface="Chalkboard" charset="0"/>
                <a:cs typeface="Chalkboard" charset="0"/>
              </a:rPr>
              <a:t>I used to think</a:t>
            </a:r>
            <a:r>
              <a:rPr lang="mr-IN" sz="3600" dirty="0" smtClean="0">
                <a:latin typeface="Chalkboard" charset="0"/>
                <a:ea typeface="Chalkboard" charset="0"/>
                <a:cs typeface="Chalkboard" charset="0"/>
              </a:rPr>
              <a:t>…</a:t>
            </a:r>
            <a:r>
              <a:rPr lang="en-US" sz="3600" dirty="0" smtClean="0">
                <a:latin typeface="Chalkboard" charset="0"/>
                <a:ea typeface="Chalkboard" charset="0"/>
                <a:cs typeface="Chalkboard" charset="0"/>
              </a:rPr>
              <a:t>, now I think</a:t>
            </a:r>
            <a:r>
              <a:rPr lang="mr-IN" sz="3600" dirty="0" smtClean="0">
                <a:latin typeface="Chalkboard" charset="0"/>
                <a:ea typeface="Chalkboard" charset="0"/>
                <a:cs typeface="Chalkboard" charset="0"/>
              </a:rPr>
              <a:t>…</a:t>
            </a:r>
            <a:r>
              <a:rPr lang="en-US" sz="3600" dirty="0" smtClean="0">
                <a:latin typeface="Chalkboard" charset="0"/>
                <a:ea typeface="Chalkboard" charset="0"/>
                <a:cs typeface="Chalkboard" charset="0"/>
              </a:rPr>
              <a:t> is a routine that “helps students reflect on their thinking about a topic or issue and explore how and why that thinking has changed.” </a:t>
            </a:r>
          </a:p>
          <a:p>
            <a:pPr algn="r"/>
            <a:r>
              <a:rPr lang="en-US" sz="2800" dirty="0" smtClean="0">
                <a:latin typeface="Chalkboard" charset="0"/>
                <a:ea typeface="Chalkboard" charset="0"/>
                <a:cs typeface="Chalkboard" charset="0"/>
              </a:rPr>
              <a:t>- </a:t>
            </a:r>
            <a:r>
              <a:rPr lang="en-US" sz="2800" dirty="0" err="1" smtClean="0">
                <a:latin typeface="Chalkboard" charset="0"/>
                <a:ea typeface="Chalkboard" charset="0"/>
                <a:cs typeface="Chalkboard" charset="0"/>
              </a:rPr>
              <a:t>Ritchhart</a:t>
            </a:r>
            <a:r>
              <a:rPr lang="en-US" sz="2800" dirty="0" smtClean="0">
                <a:latin typeface="Chalkboard" charset="0"/>
                <a:ea typeface="Chalkboard" charset="0"/>
                <a:cs typeface="Chalkboard" charset="0"/>
              </a:rPr>
              <a:t>, Church, &amp; Morrison (2011)</a:t>
            </a:r>
          </a:p>
          <a:p>
            <a:pPr algn="ctr"/>
            <a:endParaRPr lang="en-US" sz="4400" dirty="0">
              <a:solidFill>
                <a:schemeClr val="tx2"/>
              </a:solidFill>
              <a:latin typeface="Tahoma" charset="0"/>
            </a:endParaRPr>
          </a:p>
          <a:p>
            <a:pPr algn="ctr"/>
            <a:endParaRPr lang="en-US" sz="3600" dirty="0"/>
          </a:p>
          <a:p>
            <a:pPr algn="ctr"/>
            <a:r>
              <a:rPr lang="en-US" dirty="0">
                <a:solidFill>
                  <a:schemeClr val="tx2"/>
                </a:solidFill>
              </a:rPr>
              <a:t> </a:t>
            </a:r>
            <a:endParaRPr lang="en-US" sz="2000" b="1" dirty="0">
              <a:solidFill>
                <a:schemeClr val="tx2"/>
              </a:solidFill>
              <a:latin typeface="Tahoma" charset="0"/>
            </a:endParaRPr>
          </a:p>
        </p:txBody>
      </p:sp>
    </p:spTree>
    <p:extLst>
      <p:ext uri="{BB962C8B-B14F-4D97-AF65-F5344CB8AC3E}">
        <p14:creationId xmlns:p14="http://schemas.microsoft.com/office/powerpoint/2010/main" val="130706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91067" y="491067"/>
            <a:ext cx="8178800" cy="5926666"/>
          </a:xfrm>
          <a:prstGeom prst="rect">
            <a:avLst/>
          </a:prstGeom>
          <a:solidFill>
            <a:schemeClr val="bg1">
              <a:lumMod val="75000"/>
            </a:schemeClr>
          </a:solidFill>
          <a:ln w="28575">
            <a:solidFill>
              <a:schemeClr val="tx1"/>
            </a:solidFill>
          </a:ln>
        </p:spPr>
      </p:pic>
      <p:sp>
        <p:nvSpPr>
          <p:cNvPr id="5" name="Rectangle 2"/>
          <p:cNvSpPr>
            <a:spLocks noChangeArrowheads="1"/>
          </p:cNvSpPr>
          <p:nvPr/>
        </p:nvSpPr>
        <p:spPr bwMode="auto">
          <a:xfrm>
            <a:off x="1151467" y="1710267"/>
            <a:ext cx="6908800" cy="3183466"/>
          </a:xfrm>
          <a:prstGeom prst="rect">
            <a:avLst/>
          </a:prstGeom>
          <a:solidFill>
            <a:schemeClr val="tx1"/>
          </a:solidFill>
          <a:ln w="57150" cmpd="thickThin">
            <a:solidFill>
              <a:schemeClr val="tx1"/>
            </a:solidFill>
            <a:miter lim="800000"/>
            <a:headEnd/>
            <a:tailEnd/>
          </a:ln>
        </p:spPr>
        <p:txBody>
          <a:bodyPr wrap="none" anchor="ctr"/>
          <a:lstStyle/>
          <a:p>
            <a:pPr algn="ctr"/>
            <a:endParaRPr lang="en-US" sz="2400" b="1">
              <a:solidFill>
                <a:schemeClr val="tx1">
                  <a:lumMod val="50000"/>
                  <a:lumOff val="50000"/>
                </a:schemeClr>
              </a:solidFill>
              <a:latin typeface="Tahoma" charset="0"/>
            </a:endParaRPr>
          </a:p>
          <a:p>
            <a:pPr algn="ctr"/>
            <a:endParaRPr lang="en-US" sz="2200">
              <a:solidFill>
                <a:schemeClr val="tx1">
                  <a:lumMod val="50000"/>
                  <a:lumOff val="50000"/>
                </a:schemeClr>
              </a:solidFill>
              <a:latin typeface="Tahoma" charset="0"/>
            </a:endParaRPr>
          </a:p>
        </p:txBody>
      </p:sp>
      <p:sp>
        <p:nvSpPr>
          <p:cNvPr id="2" name="Rectangle 1"/>
          <p:cNvSpPr/>
          <p:nvPr/>
        </p:nvSpPr>
        <p:spPr>
          <a:xfrm>
            <a:off x="1363134" y="1935261"/>
            <a:ext cx="6485466" cy="2800767"/>
          </a:xfrm>
          <a:prstGeom prst="rect">
            <a:avLst/>
          </a:prstGeom>
        </p:spPr>
        <p:txBody>
          <a:bodyPr wrap="square">
            <a:spAutoFit/>
          </a:bodyPr>
          <a:lstStyle/>
          <a:p>
            <a:pPr algn="ctr"/>
            <a:r>
              <a:rPr lang="en-US" sz="4400" dirty="0" smtClean="0">
                <a:solidFill>
                  <a:schemeClr val="bg1"/>
                </a:solidFill>
                <a:latin typeface="Chalkboard" charset="0"/>
                <a:ea typeface="Chalkboard" charset="0"/>
                <a:cs typeface="Chalkboard" charset="0"/>
              </a:rPr>
              <a:t>I used to think...</a:t>
            </a:r>
          </a:p>
          <a:p>
            <a:pPr algn="ctr"/>
            <a:r>
              <a:rPr lang="en-US" sz="4400" dirty="0" smtClean="0">
                <a:solidFill>
                  <a:schemeClr val="bg1"/>
                </a:solidFill>
                <a:latin typeface="Chalkboard" charset="0"/>
                <a:ea typeface="Chalkboard" charset="0"/>
                <a:cs typeface="Chalkboard" charset="0"/>
              </a:rPr>
              <a:t>Now I</a:t>
            </a:r>
            <a:r>
              <a:rPr lang="en-US" sz="4400" dirty="0">
                <a:solidFill>
                  <a:schemeClr val="bg1"/>
                </a:solidFill>
                <a:latin typeface="Chalkboard" charset="0"/>
                <a:ea typeface="Chalkboard" charset="0"/>
                <a:cs typeface="Chalkboard" charset="0"/>
              </a:rPr>
              <a:t> </a:t>
            </a:r>
            <a:r>
              <a:rPr lang="en-US" sz="4400" dirty="0" smtClean="0">
                <a:solidFill>
                  <a:schemeClr val="bg1"/>
                </a:solidFill>
                <a:latin typeface="Chalkboard" charset="0"/>
                <a:ea typeface="Chalkboard" charset="0"/>
                <a:cs typeface="Chalkboard" charset="0"/>
              </a:rPr>
              <a:t>think...</a:t>
            </a:r>
          </a:p>
          <a:p>
            <a:pPr algn="ctr"/>
            <a:r>
              <a:rPr lang="en-US" sz="4400" dirty="0" smtClean="0">
                <a:solidFill>
                  <a:schemeClr val="bg1"/>
                </a:solidFill>
                <a:latin typeface="Chalkboard" charset="0"/>
                <a:ea typeface="Chalkboard" charset="0"/>
                <a:cs typeface="Chalkboard" charset="0"/>
              </a:rPr>
              <a:t>What is behind the shift in your thinking?</a:t>
            </a:r>
            <a:endParaRPr lang="en-US" sz="4400" dirty="0">
              <a:solidFill>
                <a:schemeClr val="bg1"/>
              </a:solidFill>
              <a:latin typeface="Chalkboard" charset="0"/>
              <a:ea typeface="Chalkboard" charset="0"/>
              <a:cs typeface="Chalkboard" charset="0"/>
            </a:endParaRPr>
          </a:p>
        </p:txBody>
      </p:sp>
    </p:spTree>
    <p:extLst>
      <p:ext uri="{BB962C8B-B14F-4D97-AF65-F5344CB8AC3E}">
        <p14:creationId xmlns:p14="http://schemas.microsoft.com/office/powerpoint/2010/main" val="19986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2133" y="524933"/>
            <a:ext cx="4673600" cy="5892800"/>
          </a:xfrm>
          <a:prstGeom prst="rect">
            <a:avLst/>
          </a:prstGeom>
          <a:solidFill>
            <a:schemeClr val="bg1">
              <a:lumMod val="75000"/>
            </a:schemeClr>
          </a:solidFill>
          <a:ln w="38100">
            <a:solidFill>
              <a:schemeClr val="tx1"/>
            </a:solidFill>
          </a:ln>
          <a:scene3d>
            <a:camera prst="orthographicFront"/>
            <a:lightRig rig="threePt" dir="t"/>
          </a:scene3d>
          <a:sp3d contourW="12700">
            <a:bevelT w="152400" h="50800" prst="softRound"/>
            <a:bevelB/>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4" name="Rectangle 2"/>
          <p:cNvSpPr>
            <a:spLocks noChangeArrowheads="1"/>
          </p:cNvSpPr>
          <p:nvPr/>
        </p:nvSpPr>
        <p:spPr bwMode="auto">
          <a:xfrm>
            <a:off x="228600" y="1202267"/>
            <a:ext cx="8686800" cy="4470400"/>
          </a:xfrm>
          <a:prstGeom prst="rect">
            <a:avLst/>
          </a:prstGeom>
          <a:solidFill>
            <a:schemeClr val="bg1"/>
          </a:solidFill>
          <a:ln w="57150" cmpd="thickThin">
            <a:solidFill>
              <a:schemeClr val="tx1"/>
            </a:solidFill>
            <a:miter lim="800000"/>
            <a:headEnd/>
            <a:tailEnd/>
          </a:ln>
        </p:spPr>
        <p:txBody>
          <a:bodyPr wrap="none" anchor="ctr"/>
          <a:lstStyle/>
          <a:p>
            <a:pPr algn="ctr">
              <a:defRPr/>
            </a:pPr>
            <a:endParaRPr lang="en-US" sz="2400" dirty="0">
              <a:solidFill>
                <a:srgbClr val="DDDDDD"/>
              </a:solidFill>
              <a:latin typeface="Tahoma" pitchFamily="34" charset="0"/>
              <a:ea typeface="+mn-ea"/>
            </a:endParaRPr>
          </a:p>
        </p:txBody>
      </p:sp>
      <p:sp>
        <p:nvSpPr>
          <p:cNvPr id="5123" name="Text Box 3"/>
          <p:cNvSpPr txBox="1">
            <a:spLocks noChangeArrowheads="1"/>
          </p:cNvSpPr>
          <p:nvPr/>
        </p:nvSpPr>
        <p:spPr bwMode="auto">
          <a:xfrm>
            <a:off x="355600" y="762000"/>
            <a:ext cx="8559799" cy="5946243"/>
          </a:xfrm>
          <a:prstGeom prst="rect">
            <a:avLst/>
          </a:prstGeom>
          <a:noFill/>
          <a:ln w="9525">
            <a:noFill/>
            <a:miter lim="800000"/>
            <a:headEnd/>
            <a:tailEnd/>
          </a:ln>
        </p:spPr>
        <p:txBody>
          <a:bodyPr wrap="square">
            <a:spAutoFit/>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70000"/>
              </a:lnSpc>
              <a:spcBef>
                <a:spcPct val="50000"/>
              </a:spcBef>
            </a:pPr>
            <a:endParaRPr lang="en-US" sz="3200" b="1" dirty="0">
              <a:latin typeface="Tahoma" charset="0"/>
            </a:endParaRPr>
          </a:p>
          <a:p>
            <a:pPr eaLnBrk="1" hangingPunct="1">
              <a:spcBef>
                <a:spcPct val="50000"/>
              </a:spcBef>
            </a:pPr>
            <a:r>
              <a:rPr lang="en-US" sz="3600" dirty="0" smtClean="0">
                <a:latin typeface="Comic Sans MS" charset="0"/>
                <a:ea typeface="Comic Sans MS" charset="0"/>
                <a:cs typeface="Comic Sans MS" charset="0"/>
              </a:rPr>
              <a:t>Lower-order thinking question…</a:t>
            </a:r>
          </a:p>
          <a:p>
            <a:pPr eaLnBrk="1" hangingPunct="1">
              <a:spcBef>
                <a:spcPct val="50000"/>
              </a:spcBef>
            </a:pPr>
            <a:r>
              <a:rPr lang="en-US" sz="3600" dirty="0">
                <a:latin typeface="Comic Sans MS" charset="0"/>
                <a:ea typeface="Comic Sans MS" charset="0"/>
                <a:cs typeface="Comic Sans MS" charset="0"/>
              </a:rPr>
              <a:t>	</a:t>
            </a:r>
            <a:r>
              <a:rPr lang="en-US" sz="3200" dirty="0" smtClean="0">
                <a:latin typeface="Comic Sans MS" charset="0"/>
                <a:ea typeface="Comic Sans MS" charset="0"/>
                <a:cs typeface="Comic Sans MS" charset="0"/>
              </a:rPr>
              <a:t>“Why did we drop the bombs on Hiroshima and Nagasaki in August, 1945?”</a:t>
            </a:r>
          </a:p>
          <a:p>
            <a:pPr eaLnBrk="1" hangingPunct="1">
              <a:spcBef>
                <a:spcPct val="50000"/>
              </a:spcBef>
            </a:pPr>
            <a:r>
              <a:rPr lang="en-US" sz="3600" dirty="0" smtClean="0">
                <a:latin typeface="Comic Sans MS" charset="0"/>
                <a:ea typeface="Comic Sans MS" charset="0"/>
                <a:cs typeface="Comic Sans MS" charset="0"/>
              </a:rPr>
              <a:t>Higher-order/divergent question…	</a:t>
            </a:r>
          </a:p>
          <a:p>
            <a:pPr eaLnBrk="1" hangingPunct="1">
              <a:spcBef>
                <a:spcPct val="50000"/>
              </a:spcBef>
            </a:pPr>
            <a:r>
              <a:rPr lang="en-US" sz="3200" b="1" dirty="0" smtClean="0">
                <a:latin typeface="Comic Sans MS" charset="0"/>
                <a:ea typeface="Comic Sans MS" charset="0"/>
                <a:cs typeface="Comic Sans MS" charset="0"/>
              </a:rPr>
              <a:t>	</a:t>
            </a:r>
            <a:r>
              <a:rPr lang="en-US" sz="3200" dirty="0" smtClean="0">
                <a:latin typeface="Comic Sans MS" charset="0"/>
                <a:ea typeface="Comic Sans MS" charset="0"/>
                <a:cs typeface="Comic Sans MS" charset="0"/>
              </a:rPr>
              <a:t>“How should we remember the dropping of the nuclear bombs in August, 1945?” </a:t>
            </a:r>
            <a:endParaRPr lang="en-US" sz="3200" dirty="0">
              <a:latin typeface="Comic Sans MS" charset="0"/>
              <a:ea typeface="Comic Sans MS" charset="0"/>
              <a:cs typeface="Comic Sans MS" charset="0"/>
            </a:endParaRPr>
          </a:p>
          <a:p>
            <a:pPr algn="ctr" eaLnBrk="1" hangingPunct="1">
              <a:spcBef>
                <a:spcPct val="50000"/>
              </a:spcBef>
            </a:pPr>
            <a:endParaRPr lang="en-US" sz="3600" b="1" dirty="0">
              <a:latin typeface="Tahoma" charset="0"/>
            </a:endParaRPr>
          </a:p>
          <a:p>
            <a:pPr algn="ctr" eaLnBrk="1" hangingPunct="1">
              <a:spcBef>
                <a:spcPct val="50000"/>
              </a:spcBef>
            </a:pPr>
            <a:endParaRPr lang="en-US" sz="2000" b="1" dirty="0">
              <a:latin typeface="Tahoma" charset="0"/>
            </a:endParaRPr>
          </a:p>
        </p:txBody>
      </p:sp>
    </p:spTree>
    <p:extLst>
      <p:ext uri="{BB962C8B-B14F-4D97-AF65-F5344CB8AC3E}">
        <p14:creationId xmlns:p14="http://schemas.microsoft.com/office/powerpoint/2010/main" val="110045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2133" y="524933"/>
            <a:ext cx="4673600" cy="5892800"/>
          </a:xfrm>
          <a:prstGeom prst="rect">
            <a:avLst/>
          </a:prstGeom>
          <a:solidFill>
            <a:schemeClr val="bg1">
              <a:lumMod val="75000"/>
            </a:schemeClr>
          </a:solidFill>
          <a:ln w="38100">
            <a:solidFill>
              <a:schemeClr val="tx1"/>
            </a:solidFill>
          </a:ln>
          <a:scene3d>
            <a:camera prst="orthographicFront"/>
            <a:lightRig rig="threePt" dir="t"/>
          </a:scene3d>
          <a:sp3d contourW="12700">
            <a:bevelT w="152400" h="50800" prst="softRound"/>
            <a:bevelB/>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4" name="Rectangle 2"/>
          <p:cNvSpPr>
            <a:spLocks noChangeArrowheads="1"/>
          </p:cNvSpPr>
          <p:nvPr/>
        </p:nvSpPr>
        <p:spPr bwMode="auto">
          <a:xfrm>
            <a:off x="228600" y="1168399"/>
            <a:ext cx="8686800" cy="4470400"/>
          </a:xfrm>
          <a:prstGeom prst="rect">
            <a:avLst/>
          </a:prstGeom>
          <a:solidFill>
            <a:schemeClr val="bg1"/>
          </a:solidFill>
          <a:ln w="57150" cmpd="thickThin">
            <a:solidFill>
              <a:schemeClr val="tx1"/>
            </a:solidFill>
            <a:miter lim="800000"/>
            <a:headEnd/>
            <a:tailEnd/>
          </a:ln>
        </p:spPr>
        <p:txBody>
          <a:bodyPr wrap="none" anchor="ctr"/>
          <a:lstStyle/>
          <a:p>
            <a:pPr algn="ctr">
              <a:defRPr/>
            </a:pPr>
            <a:endParaRPr lang="en-US" sz="2400" dirty="0">
              <a:solidFill>
                <a:srgbClr val="DDDDDD"/>
              </a:solidFill>
              <a:latin typeface="Tahoma" pitchFamily="34" charset="0"/>
              <a:ea typeface="+mn-ea"/>
            </a:endParaRPr>
          </a:p>
        </p:txBody>
      </p:sp>
      <p:sp>
        <p:nvSpPr>
          <p:cNvPr id="5123" name="Text Box 3"/>
          <p:cNvSpPr txBox="1">
            <a:spLocks noChangeArrowheads="1"/>
          </p:cNvSpPr>
          <p:nvPr/>
        </p:nvSpPr>
        <p:spPr bwMode="auto">
          <a:xfrm>
            <a:off x="355600" y="728132"/>
            <a:ext cx="8559799" cy="5946243"/>
          </a:xfrm>
          <a:prstGeom prst="rect">
            <a:avLst/>
          </a:prstGeom>
          <a:noFill/>
          <a:ln w="9525">
            <a:noFill/>
            <a:miter lim="800000"/>
            <a:headEnd/>
            <a:tailEnd/>
          </a:ln>
        </p:spPr>
        <p:txBody>
          <a:bodyPr wrap="square">
            <a:spAutoFit/>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70000"/>
              </a:lnSpc>
              <a:spcBef>
                <a:spcPct val="50000"/>
              </a:spcBef>
            </a:pPr>
            <a:endParaRPr lang="en-US" sz="3200" b="1" dirty="0">
              <a:latin typeface="Tahoma" charset="0"/>
            </a:endParaRPr>
          </a:p>
          <a:p>
            <a:pPr eaLnBrk="1" hangingPunct="1">
              <a:spcBef>
                <a:spcPct val="50000"/>
              </a:spcBef>
            </a:pPr>
            <a:r>
              <a:rPr lang="en-US" sz="3600" dirty="0" smtClean="0">
                <a:latin typeface="Comic Sans MS" charset="0"/>
                <a:ea typeface="Comic Sans MS" charset="0"/>
                <a:cs typeface="Comic Sans MS" charset="0"/>
              </a:rPr>
              <a:t>Look-it-up question…</a:t>
            </a:r>
          </a:p>
          <a:p>
            <a:pPr eaLnBrk="1" hangingPunct="1">
              <a:spcBef>
                <a:spcPct val="50000"/>
              </a:spcBef>
            </a:pPr>
            <a:r>
              <a:rPr lang="en-US" sz="3600" dirty="0">
                <a:latin typeface="Comic Sans MS" charset="0"/>
                <a:ea typeface="Comic Sans MS" charset="0"/>
                <a:cs typeface="Comic Sans MS" charset="0"/>
              </a:rPr>
              <a:t>	</a:t>
            </a:r>
            <a:r>
              <a:rPr lang="en-US" sz="3200" dirty="0" smtClean="0">
                <a:latin typeface="Comic Sans MS" charset="0"/>
                <a:ea typeface="Comic Sans MS" charset="0"/>
                <a:cs typeface="Comic Sans MS" charset="0"/>
              </a:rPr>
              <a:t>“What were the causes of the war in Vietnam?”</a:t>
            </a:r>
          </a:p>
          <a:p>
            <a:pPr eaLnBrk="1" hangingPunct="1">
              <a:spcBef>
                <a:spcPct val="50000"/>
              </a:spcBef>
            </a:pPr>
            <a:r>
              <a:rPr lang="en-US" sz="3600" dirty="0" smtClean="0">
                <a:latin typeface="Comic Sans MS" charset="0"/>
                <a:ea typeface="Comic Sans MS" charset="0"/>
                <a:cs typeface="Comic Sans MS" charset="0"/>
              </a:rPr>
              <a:t>Abstract PBL exercise…	</a:t>
            </a:r>
          </a:p>
          <a:p>
            <a:pPr eaLnBrk="1" hangingPunct="1">
              <a:spcBef>
                <a:spcPct val="50000"/>
              </a:spcBef>
            </a:pPr>
            <a:r>
              <a:rPr lang="en-US" sz="3200" b="1" dirty="0" smtClean="0">
                <a:latin typeface="Comic Sans MS" charset="0"/>
                <a:ea typeface="Comic Sans MS" charset="0"/>
                <a:cs typeface="Comic Sans MS" charset="0"/>
              </a:rPr>
              <a:t>	</a:t>
            </a:r>
            <a:r>
              <a:rPr lang="en-US" sz="3200" dirty="0" smtClean="0">
                <a:latin typeface="Comic Sans MS" charset="0"/>
                <a:ea typeface="Comic Sans MS" charset="0"/>
                <a:cs typeface="Comic Sans MS" charset="0"/>
              </a:rPr>
              <a:t>“Did the U.S. have to get involved in the war in Vietnam?” </a:t>
            </a:r>
            <a:endParaRPr lang="en-US" sz="3200" dirty="0">
              <a:latin typeface="Comic Sans MS" charset="0"/>
              <a:ea typeface="Comic Sans MS" charset="0"/>
              <a:cs typeface="Comic Sans MS" charset="0"/>
            </a:endParaRPr>
          </a:p>
          <a:p>
            <a:pPr algn="ctr" eaLnBrk="1" hangingPunct="1">
              <a:spcBef>
                <a:spcPct val="50000"/>
              </a:spcBef>
            </a:pPr>
            <a:endParaRPr lang="en-US" sz="3600" b="1" dirty="0">
              <a:latin typeface="Tahoma" charset="0"/>
            </a:endParaRPr>
          </a:p>
          <a:p>
            <a:pPr algn="ctr" eaLnBrk="1" hangingPunct="1">
              <a:spcBef>
                <a:spcPct val="50000"/>
              </a:spcBef>
            </a:pPr>
            <a:endParaRPr lang="en-US" sz="2000" b="1" dirty="0">
              <a:latin typeface="Tahoma" charset="0"/>
            </a:endParaRPr>
          </a:p>
        </p:txBody>
      </p:sp>
    </p:spTree>
    <p:extLst>
      <p:ext uri="{BB962C8B-B14F-4D97-AF65-F5344CB8AC3E}">
        <p14:creationId xmlns:p14="http://schemas.microsoft.com/office/powerpoint/2010/main" val="158139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ChangeArrowheads="1"/>
          </p:cNvSpPr>
          <p:nvPr/>
        </p:nvSpPr>
        <p:spPr bwMode="auto">
          <a:xfrm>
            <a:off x="222601" y="347130"/>
            <a:ext cx="8686800" cy="6189134"/>
          </a:xfrm>
          <a:prstGeom prst="rect">
            <a:avLst/>
          </a:prstGeom>
          <a:solidFill>
            <a:schemeClr val="bg1"/>
          </a:solidFill>
          <a:ln w="57150" cmpd="thickThin">
            <a:solidFill>
              <a:schemeClr val="tx1"/>
            </a:solidFill>
            <a:miter lim="800000"/>
            <a:headEnd/>
            <a:tailEnd/>
          </a:ln>
        </p:spPr>
        <p:txBody>
          <a:bodyPr wrap="none" anchor="ctr"/>
          <a:lstStyle/>
          <a:p>
            <a:pPr algn="ctr"/>
            <a:endParaRPr lang="en-US" sz="2400" b="1">
              <a:latin typeface="Tahoma" charset="0"/>
            </a:endParaRPr>
          </a:p>
          <a:p>
            <a:pPr algn="ctr"/>
            <a:endParaRPr lang="en-US" sz="2200">
              <a:latin typeface="Tahoma" charset="0"/>
            </a:endParaRPr>
          </a:p>
        </p:txBody>
      </p:sp>
      <p:sp>
        <p:nvSpPr>
          <p:cNvPr id="78850" name="Rectangle 3"/>
          <p:cNvSpPr>
            <a:spLocks noChangeArrowheads="1"/>
          </p:cNvSpPr>
          <p:nvPr/>
        </p:nvSpPr>
        <p:spPr bwMode="auto">
          <a:xfrm>
            <a:off x="406400" y="506410"/>
            <a:ext cx="8331200" cy="6401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ja-JP" altLang="en-US" sz="3200" dirty="0" smtClean="0">
                <a:latin typeface="Chalkboard" charset="0"/>
                <a:ea typeface="Chalkboard" charset="0"/>
                <a:cs typeface="Chalkboard" charset="0"/>
              </a:rPr>
              <a:t>“</a:t>
            </a:r>
            <a:r>
              <a:rPr lang="en-US" altLang="ja-JP" sz="3200" dirty="0" smtClean="0">
                <a:latin typeface="Chalkboard" charset="0"/>
                <a:ea typeface="Chalkboard" charset="0"/>
                <a:cs typeface="Chalkboard" charset="0"/>
              </a:rPr>
              <a:t>Work is no longer defined by your specialty; it’s defined by the task or problem you and your team are trying to solve or the end goal you want to accomplish. Teams have to figure out the best way to get there – the solution is not prescribed. And so the biggest challenge…is having the critical-thinking and problem-solving skills they need to be effective…. They have to figure it out.</a:t>
            </a:r>
            <a:r>
              <a:rPr lang="ja-JP" altLang="en-US" sz="3200" dirty="0" smtClean="0">
                <a:latin typeface="Chalkboard" charset="0"/>
                <a:ea typeface="Chalkboard" charset="0"/>
                <a:cs typeface="Chalkboard" charset="0"/>
              </a:rPr>
              <a:t>”</a:t>
            </a:r>
            <a:endParaRPr lang="en-US" altLang="ja-JP" sz="3200" dirty="0">
              <a:latin typeface="Chalkboard" charset="0"/>
              <a:ea typeface="Chalkboard" charset="0"/>
              <a:cs typeface="Chalkboard" charset="0"/>
            </a:endParaRPr>
          </a:p>
          <a:p>
            <a:endParaRPr lang="en-US" sz="3600" b="1" dirty="0">
              <a:latin typeface="Chalkboard" charset="0"/>
              <a:ea typeface="Chalkboard" charset="0"/>
              <a:cs typeface="Chalkboard" charset="0"/>
            </a:endParaRPr>
          </a:p>
          <a:p>
            <a:r>
              <a:rPr lang="en-US" sz="3600" b="1" dirty="0">
                <a:latin typeface="Chalkboard" charset="0"/>
                <a:ea typeface="Chalkboard" charset="0"/>
                <a:cs typeface="Chalkboard" charset="0"/>
              </a:rPr>
              <a:t>	</a:t>
            </a:r>
            <a:r>
              <a:rPr lang="en-US" sz="3600" b="1" dirty="0" smtClean="0">
                <a:latin typeface="Chalkboard" charset="0"/>
                <a:ea typeface="Chalkboard" charset="0"/>
                <a:cs typeface="Chalkboard" charset="0"/>
              </a:rPr>
              <a:t>												</a:t>
            </a:r>
            <a:r>
              <a:rPr lang="en-US" sz="2000" dirty="0" smtClean="0">
                <a:latin typeface="Chalkboard" charset="0"/>
                <a:ea typeface="Chalkboard" charset="0"/>
                <a:cs typeface="Chalkboard" charset="0"/>
              </a:rPr>
              <a:t>- Wagner (2008)</a:t>
            </a:r>
            <a:r>
              <a:rPr lang="en-US" dirty="0" smtClean="0">
                <a:solidFill>
                  <a:schemeClr val="tx2"/>
                </a:solidFill>
                <a:latin typeface="Chalkboard" charset="0"/>
                <a:ea typeface="Chalkboard" charset="0"/>
                <a:cs typeface="Chalkboard" charset="0"/>
              </a:rPr>
              <a:t>       </a:t>
            </a:r>
            <a:endParaRPr lang="en-US" dirty="0">
              <a:solidFill>
                <a:schemeClr val="tx2"/>
              </a:solidFill>
              <a:latin typeface="Chalkboard" charset="0"/>
              <a:ea typeface="Chalkboard" charset="0"/>
              <a:cs typeface="Chalkboard" charset="0"/>
            </a:endParaRPr>
          </a:p>
          <a:p>
            <a:r>
              <a:rPr lang="en-US" dirty="0">
                <a:solidFill>
                  <a:schemeClr val="tx2"/>
                </a:solidFill>
              </a:rPr>
              <a:t> </a:t>
            </a:r>
            <a:endParaRPr lang="en-US" sz="2000" b="1" dirty="0">
              <a:solidFill>
                <a:schemeClr val="tx2"/>
              </a:solidFill>
              <a:latin typeface="Tahoma" charset="0"/>
            </a:endParaRPr>
          </a:p>
        </p:txBody>
      </p:sp>
    </p:spTree>
    <p:extLst>
      <p:ext uri="{BB962C8B-B14F-4D97-AF65-F5344CB8AC3E}">
        <p14:creationId xmlns:p14="http://schemas.microsoft.com/office/powerpoint/2010/main" val="128691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33865" y="203200"/>
            <a:ext cx="9025469" cy="6469597"/>
          </a:xfrm>
          <a:prstGeom prst="rect">
            <a:avLst/>
          </a:prstGeom>
          <a:solidFill>
            <a:schemeClr val="bg1"/>
          </a:solidFill>
          <a:ln w="57150" cmpd="thickThin">
            <a:solidFill>
              <a:schemeClr val="tx1"/>
            </a:solidFill>
            <a:miter lim="800000"/>
            <a:headEnd/>
            <a:tailEnd/>
          </a:ln>
        </p:spPr>
        <p:txBody>
          <a:bodyPr wrap="none" anchor="ctr"/>
          <a:lstStyle/>
          <a:p>
            <a:pPr>
              <a:defRPr/>
            </a:pPr>
            <a:endParaRPr lang="en-US" sz="2400" b="1" dirty="0">
              <a:solidFill>
                <a:schemeClr val="bg1">
                  <a:lumMod val="95000"/>
                </a:schemeClr>
              </a:solidFill>
              <a:latin typeface="Tahoma" pitchFamily="34" charset="0"/>
              <a:ea typeface="+mn-ea"/>
              <a:cs typeface="Arial" charset="0"/>
            </a:endParaRPr>
          </a:p>
        </p:txBody>
      </p:sp>
      <p:sp>
        <p:nvSpPr>
          <p:cNvPr id="177155" name="Text Box 3"/>
          <p:cNvSpPr txBox="1">
            <a:spLocks noChangeArrowheads="1"/>
          </p:cNvSpPr>
          <p:nvPr/>
        </p:nvSpPr>
        <p:spPr bwMode="auto">
          <a:xfrm>
            <a:off x="84665" y="406399"/>
            <a:ext cx="9313333" cy="606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eaLnBrk="1" hangingPunct="1">
              <a:buClr>
                <a:schemeClr val="tx1"/>
              </a:buClr>
            </a:pPr>
            <a:r>
              <a:rPr lang="en-US" sz="3000" dirty="0" smtClean="0">
                <a:latin typeface="Comic Sans MS" charset="0"/>
                <a:ea typeface="Comic Sans MS" charset="0"/>
                <a:cs typeface="Comic Sans MS" charset="0"/>
              </a:rPr>
              <a:t>Initial discussion topics for standing pair shares:</a:t>
            </a:r>
          </a:p>
          <a:p>
            <a:pPr marL="0" eaLnBrk="1" hangingPunct="1">
              <a:buClr>
                <a:schemeClr val="tx1"/>
              </a:buClr>
            </a:pPr>
            <a:endParaRPr lang="en-US" sz="3000" dirty="0">
              <a:latin typeface="Comic Sans MS" charset="0"/>
              <a:ea typeface="Comic Sans MS" charset="0"/>
              <a:cs typeface="Comic Sans MS" charset="0"/>
            </a:endParaRPr>
          </a:p>
          <a:p>
            <a:pPr marL="114300" indent="-457200" eaLnBrk="1" hangingPunct="1">
              <a:buClr>
                <a:schemeClr val="tx1"/>
              </a:buClr>
              <a:buFont typeface="Arial" charset="0"/>
              <a:buChar char="•"/>
            </a:pPr>
            <a:r>
              <a:rPr lang="en-US" sz="3000" dirty="0" smtClean="0">
                <a:solidFill>
                  <a:schemeClr val="tx1">
                    <a:lumMod val="50000"/>
                    <a:lumOff val="50000"/>
                  </a:schemeClr>
                </a:solidFill>
                <a:latin typeface="Comic Sans MS" charset="0"/>
                <a:ea typeface="Comic Sans MS" charset="0"/>
                <a:cs typeface="Comic Sans MS" charset="0"/>
              </a:rPr>
              <a:t>free summer day?</a:t>
            </a:r>
          </a:p>
          <a:p>
            <a:pPr marL="114300" indent="-457200" eaLnBrk="1" hangingPunct="1">
              <a:buClr>
                <a:schemeClr val="tx1"/>
              </a:buClr>
              <a:buFont typeface="Arial"/>
              <a:buChar char="•"/>
            </a:pPr>
            <a:r>
              <a:rPr lang="en-US" sz="3000" dirty="0">
                <a:solidFill>
                  <a:schemeClr val="tx1">
                    <a:lumMod val="50000"/>
                    <a:lumOff val="50000"/>
                  </a:schemeClr>
                </a:solidFill>
                <a:latin typeface="Comic Sans MS" charset="0"/>
                <a:ea typeface="Comic Sans MS" charset="0"/>
                <a:cs typeface="Comic Sans MS" charset="0"/>
              </a:rPr>
              <a:t>f</a:t>
            </a:r>
            <a:r>
              <a:rPr lang="en-US" sz="3000" dirty="0" smtClean="0">
                <a:solidFill>
                  <a:schemeClr val="tx1">
                    <a:lumMod val="50000"/>
                    <a:lumOff val="50000"/>
                  </a:schemeClr>
                </a:solidFill>
                <a:latin typeface="Comic Sans MS" charset="0"/>
                <a:ea typeface="Comic Sans MS" charset="0"/>
                <a:cs typeface="Comic Sans MS" charset="0"/>
              </a:rPr>
              <a:t>avorite music/singers/bands</a:t>
            </a:r>
          </a:p>
          <a:p>
            <a:pPr marL="114300" indent="-457200" eaLnBrk="1" hangingPunct="1">
              <a:buClr>
                <a:schemeClr val="tx1"/>
              </a:buClr>
              <a:buFont typeface="Arial"/>
              <a:buChar char="•"/>
            </a:pPr>
            <a:r>
              <a:rPr lang="en-US" sz="3000" dirty="0">
                <a:solidFill>
                  <a:schemeClr val="tx1">
                    <a:lumMod val="50000"/>
                    <a:lumOff val="50000"/>
                  </a:schemeClr>
                </a:solidFill>
                <a:latin typeface="Comic Sans MS" charset="0"/>
                <a:ea typeface="Comic Sans MS" charset="0"/>
                <a:cs typeface="Comic Sans MS" charset="0"/>
              </a:rPr>
              <a:t>d</a:t>
            </a:r>
            <a:r>
              <a:rPr lang="en-US" sz="3000" dirty="0" smtClean="0">
                <a:solidFill>
                  <a:schemeClr val="tx1">
                    <a:lumMod val="50000"/>
                    <a:lumOff val="50000"/>
                  </a:schemeClr>
                </a:solidFill>
                <a:latin typeface="Comic Sans MS" charset="0"/>
                <a:ea typeface="Comic Sans MS" charset="0"/>
                <a:cs typeface="Comic Sans MS" charset="0"/>
              </a:rPr>
              <a:t>ream one-week vacation</a:t>
            </a:r>
          </a:p>
          <a:p>
            <a:pPr marL="114300" indent="-457200" eaLnBrk="1" hangingPunct="1">
              <a:buClr>
                <a:schemeClr val="tx1"/>
              </a:buClr>
              <a:buFont typeface="Arial"/>
              <a:buChar char="•"/>
            </a:pPr>
            <a:r>
              <a:rPr lang="en-US" sz="3000" dirty="0" smtClean="0">
                <a:solidFill>
                  <a:schemeClr val="tx1">
                    <a:lumMod val="50000"/>
                    <a:lumOff val="50000"/>
                  </a:schemeClr>
                </a:solidFill>
                <a:latin typeface="Comic Sans MS" charset="0"/>
                <a:ea typeface="Comic Sans MS" charset="0"/>
                <a:cs typeface="Comic Sans MS" charset="0"/>
              </a:rPr>
              <a:t>best book or story ever read</a:t>
            </a:r>
          </a:p>
          <a:p>
            <a:pPr marL="114300" indent="-457200" eaLnBrk="1" hangingPunct="1">
              <a:buClr>
                <a:schemeClr val="tx1"/>
              </a:buClr>
              <a:buFont typeface="Arial"/>
              <a:buChar char="•"/>
            </a:pPr>
            <a:r>
              <a:rPr lang="en-US" sz="3000" dirty="0" smtClean="0">
                <a:solidFill>
                  <a:schemeClr val="tx1">
                    <a:lumMod val="50000"/>
                    <a:lumOff val="50000"/>
                  </a:schemeClr>
                </a:solidFill>
                <a:latin typeface="Comic Sans MS" charset="0"/>
                <a:ea typeface="Comic Sans MS" charset="0"/>
                <a:cs typeface="Comic Sans MS" charset="0"/>
              </a:rPr>
              <a:t>eventual job/profession</a:t>
            </a:r>
          </a:p>
          <a:p>
            <a:pPr marL="114300" indent="-457200" eaLnBrk="1" hangingPunct="1">
              <a:buClr>
                <a:schemeClr val="tx1"/>
              </a:buClr>
              <a:buFont typeface="Arial"/>
              <a:buChar char="•"/>
            </a:pPr>
            <a:r>
              <a:rPr lang="en-US" sz="3000" dirty="0" smtClean="0">
                <a:latin typeface="Comic Sans MS" charset="0"/>
                <a:ea typeface="Comic Sans MS" charset="0"/>
                <a:cs typeface="Comic Sans MS" charset="0"/>
              </a:rPr>
              <a:t>Why should we be empathetic to others?</a:t>
            </a:r>
          </a:p>
          <a:p>
            <a:pPr marL="114300" indent="-457200" eaLnBrk="1" hangingPunct="1">
              <a:buClr>
                <a:schemeClr val="tx1"/>
              </a:buClr>
              <a:buFont typeface="Arial"/>
              <a:buChar char="•"/>
            </a:pPr>
            <a:r>
              <a:rPr lang="en-US" sz="3000" dirty="0" smtClean="0">
                <a:latin typeface="Comic Sans MS" charset="0"/>
                <a:ea typeface="Comic Sans MS" charset="0"/>
                <a:cs typeface="Comic Sans MS" charset="0"/>
              </a:rPr>
              <a:t>What can we learn from other people?</a:t>
            </a:r>
          </a:p>
          <a:p>
            <a:pPr marL="114300" indent="-457200" eaLnBrk="1" hangingPunct="1">
              <a:buClr>
                <a:schemeClr val="tx1"/>
              </a:buClr>
              <a:buFont typeface="Arial"/>
              <a:buChar char="•"/>
            </a:pPr>
            <a:r>
              <a:rPr lang="en-US" sz="3000" dirty="0" smtClean="0">
                <a:latin typeface="Comic Sans MS" charset="0"/>
                <a:ea typeface="Comic Sans MS" charset="0"/>
                <a:cs typeface="Comic Sans MS" charset="0"/>
              </a:rPr>
              <a:t>What makes a good listener?</a:t>
            </a:r>
          </a:p>
          <a:p>
            <a:pPr marL="114300" indent="-457200" eaLnBrk="1" hangingPunct="1">
              <a:buClr>
                <a:schemeClr val="tx1"/>
              </a:buClr>
              <a:buFont typeface="Arial"/>
              <a:buChar char="•"/>
            </a:pPr>
            <a:r>
              <a:rPr lang="en-US" sz="3000" dirty="0" smtClean="0">
                <a:latin typeface="Comic Sans MS" charset="0"/>
                <a:ea typeface="Comic Sans MS" charset="0"/>
                <a:cs typeface="Comic Sans MS" charset="0"/>
              </a:rPr>
              <a:t>What makes a good friend?</a:t>
            </a:r>
          </a:p>
          <a:p>
            <a:pPr marL="114300" indent="-457200" eaLnBrk="1" hangingPunct="1">
              <a:buClr>
                <a:schemeClr val="tx1"/>
              </a:buClr>
              <a:buFont typeface="Arial"/>
              <a:buChar char="•"/>
            </a:pPr>
            <a:r>
              <a:rPr lang="en-US" sz="3000" dirty="0" smtClean="0">
                <a:latin typeface="Comic Sans MS" charset="0"/>
                <a:ea typeface="Comic Sans MS" charset="0"/>
                <a:cs typeface="Comic Sans MS" charset="0"/>
              </a:rPr>
              <a:t>What’s the best thing anyone ever did for you?</a:t>
            </a:r>
          </a:p>
          <a:p>
            <a:pPr marL="0" eaLnBrk="1" hangingPunct="1">
              <a:buClr>
                <a:schemeClr val="tx1"/>
              </a:buClr>
            </a:pPr>
            <a:endParaRPr lang="en-US" sz="2800" b="1" dirty="0">
              <a:latin typeface="Tahoma" charset="0"/>
            </a:endParaRPr>
          </a:p>
        </p:txBody>
      </p:sp>
    </p:spTree>
    <p:extLst>
      <p:ext uri="{BB962C8B-B14F-4D97-AF65-F5344CB8AC3E}">
        <p14:creationId xmlns:p14="http://schemas.microsoft.com/office/powerpoint/2010/main" val="170834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Effect transition="in" filter="fade">
                                      <p:cBhvr>
                                        <p:cTn id="7" dur="500"/>
                                        <p:tgtEl>
                                          <p:spTgt spid="177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155">
                                            <p:txEl>
                                              <p:pRg st="2" end="2"/>
                                            </p:txEl>
                                          </p:spTgt>
                                        </p:tgtEl>
                                        <p:attrNameLst>
                                          <p:attrName>style.visibility</p:attrName>
                                        </p:attrNameLst>
                                      </p:cBhvr>
                                      <p:to>
                                        <p:strVal val="visible"/>
                                      </p:to>
                                    </p:set>
                                    <p:animEffect transition="in" filter="fade">
                                      <p:cBhvr>
                                        <p:cTn id="12" dur="500"/>
                                        <p:tgtEl>
                                          <p:spTgt spid="17715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77155">
                                            <p:txEl>
                                              <p:pRg st="3" end="3"/>
                                            </p:txEl>
                                          </p:spTgt>
                                        </p:tgtEl>
                                        <p:attrNameLst>
                                          <p:attrName>style.visibility</p:attrName>
                                        </p:attrNameLst>
                                      </p:cBhvr>
                                      <p:to>
                                        <p:strVal val="visible"/>
                                      </p:to>
                                    </p:set>
                                    <p:animEffect transition="in" filter="fade">
                                      <p:cBhvr>
                                        <p:cTn id="15" dur="500"/>
                                        <p:tgtEl>
                                          <p:spTgt spid="17715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77155">
                                            <p:txEl>
                                              <p:pRg st="4" end="4"/>
                                            </p:txEl>
                                          </p:spTgt>
                                        </p:tgtEl>
                                        <p:attrNameLst>
                                          <p:attrName>style.visibility</p:attrName>
                                        </p:attrNameLst>
                                      </p:cBhvr>
                                      <p:to>
                                        <p:strVal val="visible"/>
                                      </p:to>
                                    </p:set>
                                    <p:animEffect transition="in" filter="fade">
                                      <p:cBhvr>
                                        <p:cTn id="18" dur="500"/>
                                        <p:tgtEl>
                                          <p:spTgt spid="17715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77155">
                                            <p:txEl>
                                              <p:pRg st="5" end="5"/>
                                            </p:txEl>
                                          </p:spTgt>
                                        </p:tgtEl>
                                        <p:attrNameLst>
                                          <p:attrName>style.visibility</p:attrName>
                                        </p:attrNameLst>
                                      </p:cBhvr>
                                      <p:to>
                                        <p:strVal val="visible"/>
                                      </p:to>
                                    </p:set>
                                    <p:animEffect transition="in" filter="fade">
                                      <p:cBhvr>
                                        <p:cTn id="21" dur="500"/>
                                        <p:tgtEl>
                                          <p:spTgt spid="17715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77155">
                                            <p:txEl>
                                              <p:pRg st="6" end="6"/>
                                            </p:txEl>
                                          </p:spTgt>
                                        </p:tgtEl>
                                        <p:attrNameLst>
                                          <p:attrName>style.visibility</p:attrName>
                                        </p:attrNameLst>
                                      </p:cBhvr>
                                      <p:to>
                                        <p:strVal val="visible"/>
                                      </p:to>
                                    </p:set>
                                    <p:animEffect transition="in" filter="fade">
                                      <p:cBhvr>
                                        <p:cTn id="24" dur="500"/>
                                        <p:tgtEl>
                                          <p:spTgt spid="177155">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7155">
                                            <p:txEl>
                                              <p:pRg st="7" end="7"/>
                                            </p:txEl>
                                          </p:spTgt>
                                        </p:tgtEl>
                                        <p:attrNameLst>
                                          <p:attrName>style.visibility</p:attrName>
                                        </p:attrNameLst>
                                      </p:cBhvr>
                                      <p:to>
                                        <p:strVal val="visible"/>
                                      </p:to>
                                    </p:set>
                                    <p:animEffect transition="in" filter="fade">
                                      <p:cBhvr>
                                        <p:cTn id="29" dur="500"/>
                                        <p:tgtEl>
                                          <p:spTgt spid="177155">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77155">
                                            <p:txEl>
                                              <p:pRg st="8" end="8"/>
                                            </p:txEl>
                                          </p:spTgt>
                                        </p:tgtEl>
                                        <p:attrNameLst>
                                          <p:attrName>style.visibility</p:attrName>
                                        </p:attrNameLst>
                                      </p:cBhvr>
                                      <p:to>
                                        <p:strVal val="visible"/>
                                      </p:to>
                                    </p:set>
                                    <p:animEffect transition="in" filter="fade">
                                      <p:cBhvr>
                                        <p:cTn id="32" dur="500"/>
                                        <p:tgtEl>
                                          <p:spTgt spid="177155">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77155">
                                            <p:txEl>
                                              <p:pRg st="9" end="9"/>
                                            </p:txEl>
                                          </p:spTgt>
                                        </p:tgtEl>
                                        <p:attrNameLst>
                                          <p:attrName>style.visibility</p:attrName>
                                        </p:attrNameLst>
                                      </p:cBhvr>
                                      <p:to>
                                        <p:strVal val="visible"/>
                                      </p:to>
                                    </p:set>
                                    <p:animEffect transition="in" filter="fade">
                                      <p:cBhvr>
                                        <p:cTn id="35" dur="500"/>
                                        <p:tgtEl>
                                          <p:spTgt spid="177155">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77155">
                                            <p:txEl>
                                              <p:pRg st="10" end="10"/>
                                            </p:txEl>
                                          </p:spTgt>
                                        </p:tgtEl>
                                        <p:attrNameLst>
                                          <p:attrName>style.visibility</p:attrName>
                                        </p:attrNameLst>
                                      </p:cBhvr>
                                      <p:to>
                                        <p:strVal val="visible"/>
                                      </p:to>
                                    </p:set>
                                    <p:animEffect transition="in" filter="fade">
                                      <p:cBhvr>
                                        <p:cTn id="38" dur="500"/>
                                        <p:tgtEl>
                                          <p:spTgt spid="177155">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77155">
                                            <p:txEl>
                                              <p:pRg st="11" end="11"/>
                                            </p:txEl>
                                          </p:spTgt>
                                        </p:tgtEl>
                                        <p:attrNameLst>
                                          <p:attrName>style.visibility</p:attrName>
                                        </p:attrNameLst>
                                      </p:cBhvr>
                                      <p:to>
                                        <p:strVal val="visible"/>
                                      </p:to>
                                    </p:set>
                                    <p:animEffect transition="in" filter="fade">
                                      <p:cBhvr>
                                        <p:cTn id="41" dur="500"/>
                                        <p:tgtEl>
                                          <p:spTgt spid="17715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2133" y="914400"/>
            <a:ext cx="4673600" cy="5130800"/>
          </a:xfrm>
          <a:prstGeom prst="rect">
            <a:avLst/>
          </a:prstGeom>
          <a:solidFill>
            <a:schemeClr val="bg1">
              <a:lumMod val="75000"/>
            </a:schemeClr>
          </a:solidFill>
          <a:ln w="38100">
            <a:solidFill>
              <a:schemeClr val="tx1"/>
            </a:solidFill>
          </a:ln>
          <a:scene3d>
            <a:camera prst="orthographicFront"/>
            <a:lightRig rig="threePt" dir="t"/>
          </a:scene3d>
          <a:sp3d contourW="12700">
            <a:bevelT w="152400" h="50800" prst="softRound"/>
            <a:bevelB/>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4" name="Rectangle 2"/>
          <p:cNvSpPr>
            <a:spLocks noChangeArrowheads="1"/>
          </p:cNvSpPr>
          <p:nvPr/>
        </p:nvSpPr>
        <p:spPr bwMode="auto">
          <a:xfrm>
            <a:off x="965200" y="1693333"/>
            <a:ext cx="7095067" cy="3742267"/>
          </a:xfrm>
          <a:prstGeom prst="rect">
            <a:avLst/>
          </a:prstGeom>
          <a:solidFill>
            <a:schemeClr val="bg1"/>
          </a:solidFill>
          <a:ln w="57150" cmpd="thickThin">
            <a:solidFill>
              <a:schemeClr val="tx1"/>
            </a:solidFill>
            <a:miter lim="800000"/>
            <a:headEnd/>
            <a:tailEnd/>
          </a:ln>
        </p:spPr>
        <p:txBody>
          <a:bodyPr wrap="none" anchor="ctr"/>
          <a:lstStyle/>
          <a:p>
            <a:pPr algn="ctr">
              <a:defRPr/>
            </a:pPr>
            <a:endParaRPr lang="en-US" sz="2400" dirty="0">
              <a:solidFill>
                <a:srgbClr val="DDDDDD"/>
              </a:solidFill>
              <a:latin typeface="Tahoma" pitchFamily="34" charset="0"/>
              <a:ea typeface="+mn-ea"/>
            </a:endParaRPr>
          </a:p>
        </p:txBody>
      </p:sp>
      <p:sp>
        <p:nvSpPr>
          <p:cNvPr id="5123" name="Text Box 3"/>
          <p:cNvSpPr txBox="1">
            <a:spLocks noChangeArrowheads="1"/>
          </p:cNvSpPr>
          <p:nvPr/>
        </p:nvSpPr>
        <p:spPr bwMode="auto">
          <a:xfrm>
            <a:off x="1286933" y="1394706"/>
            <a:ext cx="6451600" cy="3791807"/>
          </a:xfrm>
          <a:prstGeom prst="rect">
            <a:avLst/>
          </a:prstGeom>
          <a:noFill/>
          <a:ln w="9525">
            <a:noFill/>
            <a:miter lim="800000"/>
            <a:headEnd/>
            <a:tailEnd/>
          </a:ln>
        </p:spPr>
        <p:txBody>
          <a:bodyPr wrap="square">
            <a:spAutoFit/>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70000"/>
              </a:lnSpc>
              <a:spcBef>
                <a:spcPct val="50000"/>
              </a:spcBef>
            </a:pPr>
            <a:endParaRPr lang="en-US" sz="3200" b="1" dirty="0">
              <a:latin typeface="Tahoma" charset="0"/>
            </a:endParaRPr>
          </a:p>
          <a:p>
            <a:pPr eaLnBrk="1" hangingPunct="1">
              <a:spcBef>
                <a:spcPct val="50000"/>
              </a:spcBef>
            </a:pPr>
            <a:r>
              <a:rPr lang="en-US" sz="2000" dirty="0" smtClean="0">
                <a:latin typeface="Tahoma" charset="0"/>
              </a:rPr>
              <a:t>	</a:t>
            </a:r>
            <a:r>
              <a:rPr lang="en-US" sz="4000" dirty="0" smtClean="0">
                <a:latin typeface="Comic Sans MS" charset="0"/>
                <a:ea typeface="Comic Sans MS" charset="0"/>
                <a:cs typeface="Comic Sans MS" charset="0"/>
              </a:rPr>
              <a:t>“Too many students are ‘physically present but psychologically absent.’”</a:t>
            </a:r>
          </a:p>
          <a:p>
            <a:pPr eaLnBrk="1" hangingPunct="1">
              <a:spcBef>
                <a:spcPct val="50000"/>
              </a:spcBef>
            </a:pPr>
            <a:endParaRPr lang="en-US" sz="3200" dirty="0" smtClean="0">
              <a:latin typeface="Comic Sans MS" charset="0"/>
              <a:ea typeface="Comic Sans MS" charset="0"/>
              <a:cs typeface="Comic Sans MS" charset="0"/>
            </a:endParaRPr>
          </a:p>
          <a:p>
            <a:pPr eaLnBrk="1" hangingPunct="1">
              <a:spcBef>
                <a:spcPct val="50000"/>
              </a:spcBef>
            </a:pPr>
            <a:r>
              <a:rPr lang="en-US" sz="2000" dirty="0" smtClean="0">
                <a:latin typeface="Comic Sans MS" charset="0"/>
                <a:ea typeface="Comic Sans MS" charset="0"/>
                <a:cs typeface="Comic Sans MS" charset="0"/>
              </a:rPr>
              <a:t>                   - Steinberg, Brown, &amp; </a:t>
            </a:r>
            <a:r>
              <a:rPr lang="en-US" sz="2000" dirty="0" err="1" smtClean="0">
                <a:latin typeface="Comic Sans MS" charset="0"/>
                <a:ea typeface="Comic Sans MS" charset="0"/>
                <a:cs typeface="Comic Sans MS" charset="0"/>
              </a:rPr>
              <a:t>Dornbusch</a:t>
            </a:r>
            <a:r>
              <a:rPr lang="en-US" sz="2000" dirty="0" smtClean="0">
                <a:latin typeface="Comic Sans MS" charset="0"/>
                <a:ea typeface="Comic Sans MS" charset="0"/>
                <a:cs typeface="Comic Sans MS" charset="0"/>
              </a:rPr>
              <a:t> (1997)</a:t>
            </a:r>
            <a:endParaRPr lang="en-US" sz="2000" b="1" dirty="0">
              <a:latin typeface="Comic Sans MS" charset="0"/>
              <a:ea typeface="Comic Sans MS" charset="0"/>
              <a:cs typeface="Comic Sans MS" charset="0"/>
            </a:endParaRPr>
          </a:p>
        </p:txBody>
      </p:sp>
    </p:spTree>
    <p:extLst>
      <p:ext uri="{BB962C8B-B14F-4D97-AF65-F5344CB8AC3E}">
        <p14:creationId xmlns:p14="http://schemas.microsoft.com/office/powerpoint/2010/main" val="70360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2133" y="491067"/>
            <a:ext cx="4673600" cy="5808133"/>
          </a:xfrm>
          <a:prstGeom prst="rect">
            <a:avLst/>
          </a:prstGeom>
          <a:solidFill>
            <a:schemeClr val="bg1">
              <a:lumMod val="75000"/>
            </a:schemeClr>
          </a:solidFill>
          <a:ln w="38100">
            <a:solidFill>
              <a:schemeClr val="tx1"/>
            </a:solidFill>
          </a:ln>
          <a:scene3d>
            <a:camera prst="orthographicFront"/>
            <a:lightRig rig="threePt" dir="t"/>
          </a:scene3d>
          <a:sp3d contourW="12700">
            <a:bevelT w="152400" h="50800" prst="softRound"/>
            <a:bevelB/>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4" name="Rectangle 2"/>
          <p:cNvSpPr>
            <a:spLocks noChangeArrowheads="1"/>
          </p:cNvSpPr>
          <p:nvPr/>
        </p:nvSpPr>
        <p:spPr bwMode="auto">
          <a:xfrm>
            <a:off x="228600" y="1422400"/>
            <a:ext cx="8686800" cy="3826933"/>
          </a:xfrm>
          <a:prstGeom prst="rect">
            <a:avLst/>
          </a:prstGeom>
          <a:solidFill>
            <a:schemeClr val="bg1"/>
          </a:solidFill>
          <a:ln w="57150" cmpd="thickThin">
            <a:solidFill>
              <a:schemeClr val="tx1"/>
            </a:solidFill>
            <a:miter lim="800000"/>
            <a:headEnd/>
            <a:tailEnd/>
          </a:ln>
        </p:spPr>
        <p:txBody>
          <a:bodyPr wrap="none" anchor="ctr"/>
          <a:lstStyle/>
          <a:p>
            <a:pPr algn="ctr">
              <a:defRPr/>
            </a:pPr>
            <a:endParaRPr lang="en-US" sz="2400" dirty="0">
              <a:solidFill>
                <a:srgbClr val="DDDDDD"/>
              </a:solidFill>
              <a:latin typeface="Tahoma" pitchFamily="34" charset="0"/>
              <a:ea typeface="+mn-ea"/>
            </a:endParaRPr>
          </a:p>
        </p:txBody>
      </p:sp>
      <p:sp>
        <p:nvSpPr>
          <p:cNvPr id="5123" name="Text Box 3"/>
          <p:cNvSpPr txBox="1">
            <a:spLocks noChangeArrowheads="1"/>
          </p:cNvSpPr>
          <p:nvPr/>
        </p:nvSpPr>
        <p:spPr bwMode="auto">
          <a:xfrm>
            <a:off x="228600" y="1099341"/>
            <a:ext cx="8538329" cy="5453801"/>
          </a:xfrm>
          <a:prstGeom prst="rect">
            <a:avLst/>
          </a:prstGeom>
          <a:noFill/>
          <a:ln w="9525">
            <a:noFill/>
            <a:miter lim="800000"/>
            <a:headEnd/>
            <a:tailEnd/>
          </a:ln>
        </p:spPr>
        <p:txBody>
          <a:bodyPr wrap="square">
            <a:spAutoFit/>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70000"/>
              </a:lnSpc>
              <a:spcBef>
                <a:spcPct val="50000"/>
              </a:spcBef>
            </a:pPr>
            <a:endParaRPr lang="en-US" sz="3200" b="1" dirty="0">
              <a:latin typeface="Tahoma" charset="0"/>
            </a:endParaRPr>
          </a:p>
          <a:p>
            <a:pPr eaLnBrk="1" hangingPunct="1">
              <a:spcBef>
                <a:spcPct val="50000"/>
              </a:spcBef>
            </a:pPr>
            <a:r>
              <a:rPr lang="en-US" sz="2000" dirty="0" smtClean="0">
                <a:latin typeface="Tahoma" charset="0"/>
              </a:rPr>
              <a:t>	</a:t>
            </a:r>
            <a:r>
              <a:rPr lang="en-US" sz="3200" dirty="0" smtClean="0">
                <a:latin typeface="Comic Sans MS" charset="0"/>
                <a:ea typeface="Comic Sans MS" charset="0"/>
                <a:cs typeface="Comic Sans MS" charset="0"/>
              </a:rPr>
              <a:t>“…we learn best that which intrigues and puzzles us. When students ask why out of genuine interest, they are likely to grasp the information and retain it as their own understanding.”</a:t>
            </a:r>
          </a:p>
          <a:p>
            <a:pPr eaLnBrk="1" hangingPunct="1">
              <a:spcBef>
                <a:spcPct val="50000"/>
              </a:spcBef>
            </a:pPr>
            <a:endParaRPr lang="en-US" sz="2000" dirty="0">
              <a:latin typeface="Comic Sans MS" charset="0"/>
              <a:ea typeface="Comic Sans MS" charset="0"/>
              <a:cs typeface="Comic Sans MS" charset="0"/>
            </a:endParaRPr>
          </a:p>
          <a:p>
            <a:pPr eaLnBrk="1" hangingPunct="1">
              <a:spcBef>
                <a:spcPct val="50000"/>
              </a:spcBef>
            </a:pPr>
            <a:r>
              <a:rPr lang="en-US" sz="2000" dirty="0" smtClean="0">
                <a:latin typeface="Comic Sans MS" charset="0"/>
                <a:ea typeface="Comic Sans MS" charset="0"/>
                <a:cs typeface="Comic Sans MS" charset="0"/>
              </a:rPr>
              <a:t>					</a:t>
            </a:r>
            <a:r>
              <a:rPr lang="en-US" sz="2000" dirty="0">
                <a:latin typeface="Comic Sans MS" charset="0"/>
                <a:ea typeface="Comic Sans MS" charset="0"/>
                <a:cs typeface="Comic Sans MS" charset="0"/>
              </a:rPr>
              <a:t> </a:t>
            </a:r>
            <a:r>
              <a:rPr lang="en-US" sz="2000" dirty="0" smtClean="0">
                <a:latin typeface="Comic Sans MS" charset="0"/>
                <a:ea typeface="Comic Sans MS" charset="0"/>
                <a:cs typeface="Comic Sans MS" charset="0"/>
              </a:rPr>
              <a:t>                            - Gunter, Estes, &amp; Schwab (1999)</a:t>
            </a:r>
          </a:p>
          <a:p>
            <a:pPr eaLnBrk="1" hangingPunct="1">
              <a:spcBef>
                <a:spcPct val="50000"/>
              </a:spcBef>
            </a:pPr>
            <a:r>
              <a:rPr lang="en-US" sz="4000" dirty="0" smtClean="0">
                <a:latin typeface="Tahoma" charset="0"/>
              </a:rPr>
              <a:t> </a:t>
            </a:r>
            <a:endParaRPr lang="en-US" sz="3200" dirty="0">
              <a:latin typeface="Tahoma" charset="0"/>
            </a:endParaRPr>
          </a:p>
          <a:p>
            <a:pPr algn="ctr" eaLnBrk="1" hangingPunct="1">
              <a:spcBef>
                <a:spcPct val="50000"/>
              </a:spcBef>
            </a:pPr>
            <a:endParaRPr lang="en-US" sz="2000" b="1" dirty="0">
              <a:latin typeface="Tahoma" charset="0"/>
            </a:endParaRPr>
          </a:p>
        </p:txBody>
      </p:sp>
    </p:spTree>
    <p:extLst>
      <p:ext uri="{BB962C8B-B14F-4D97-AF65-F5344CB8AC3E}">
        <p14:creationId xmlns:p14="http://schemas.microsoft.com/office/powerpoint/2010/main" val="176511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fade">
                                      <p:cBhvr>
                                        <p:cTn id="7" dur="500"/>
                                        <p:tgtEl>
                                          <p:spTgt spid="512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3">
                                            <p:txEl>
                                              <p:pRg st="3" end="3"/>
                                            </p:txEl>
                                          </p:spTgt>
                                        </p:tgtEl>
                                        <p:attrNameLst>
                                          <p:attrName>style.visibility</p:attrName>
                                        </p:attrNameLst>
                                      </p:cBhvr>
                                      <p:to>
                                        <p:strVal val="visible"/>
                                      </p:to>
                                    </p:set>
                                    <p:animEffect transition="in" filter="fade">
                                      <p:cBhvr>
                                        <p:cTn id="10"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73867" y="423333"/>
            <a:ext cx="4131733" cy="6011334"/>
          </a:xfrm>
          <a:prstGeom prst="rect">
            <a:avLst/>
          </a:prstGeom>
          <a:solidFill>
            <a:schemeClr val="bg1">
              <a:lumMod val="75000"/>
            </a:schemeClr>
          </a:solidFill>
          <a:ln w="38100">
            <a:solidFill>
              <a:schemeClr val="tx1"/>
            </a:solidFill>
          </a:ln>
          <a:scene3d>
            <a:camera prst="orthographicFront"/>
            <a:lightRig rig="threePt" dir="t"/>
          </a:scene3d>
          <a:sp3d contourW="12700">
            <a:bevelT w="152400" h="50800" prst="softRound"/>
            <a:bevelB/>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4" name="Rectangle 2"/>
          <p:cNvSpPr>
            <a:spLocks noChangeArrowheads="1"/>
          </p:cNvSpPr>
          <p:nvPr/>
        </p:nvSpPr>
        <p:spPr bwMode="auto">
          <a:xfrm>
            <a:off x="965200" y="1430864"/>
            <a:ext cx="7298267" cy="3987802"/>
          </a:xfrm>
          <a:prstGeom prst="rect">
            <a:avLst/>
          </a:prstGeom>
          <a:solidFill>
            <a:schemeClr val="bg1"/>
          </a:solidFill>
          <a:ln w="57150" cmpd="thickThin">
            <a:solidFill>
              <a:schemeClr val="tx1"/>
            </a:solidFill>
            <a:miter lim="800000"/>
            <a:headEnd/>
            <a:tailEnd/>
          </a:ln>
        </p:spPr>
        <p:txBody>
          <a:bodyPr wrap="none" anchor="ctr"/>
          <a:lstStyle/>
          <a:p>
            <a:pPr algn="ctr">
              <a:defRPr/>
            </a:pPr>
            <a:endParaRPr lang="en-US" sz="2400" dirty="0">
              <a:solidFill>
                <a:srgbClr val="DDDDDD"/>
              </a:solidFill>
              <a:latin typeface="Tahoma" pitchFamily="34" charset="0"/>
              <a:ea typeface="+mn-ea"/>
              <a:cs typeface="Arial" charset="0"/>
            </a:endParaRPr>
          </a:p>
        </p:txBody>
      </p:sp>
      <p:sp>
        <p:nvSpPr>
          <p:cNvPr id="5123" name="Text Box 3"/>
          <p:cNvSpPr txBox="1">
            <a:spLocks noChangeArrowheads="1"/>
          </p:cNvSpPr>
          <p:nvPr/>
        </p:nvSpPr>
        <p:spPr bwMode="auto">
          <a:xfrm>
            <a:off x="1303865" y="1322122"/>
            <a:ext cx="7264401" cy="4838248"/>
          </a:xfrm>
          <a:prstGeom prst="rect">
            <a:avLst/>
          </a:prstGeom>
          <a:noFill/>
          <a:ln w="9525">
            <a:noFill/>
            <a:miter lim="800000"/>
            <a:headEnd/>
            <a:tailEnd/>
          </a:ln>
        </p:spPr>
        <p:txBody>
          <a:bodyPr wrap="square">
            <a:spAutoFit/>
          </a:bodyPr>
          <a:lstStyle/>
          <a:p>
            <a:pPr marL="342900" indent="-342900" algn="ctr">
              <a:lnSpc>
                <a:spcPct val="70000"/>
              </a:lnSpc>
              <a:spcBef>
                <a:spcPct val="50000"/>
              </a:spcBef>
              <a:defRPr/>
            </a:pPr>
            <a:endParaRPr lang="en-US" sz="3200" b="1" dirty="0">
              <a:latin typeface="Tahoma" pitchFamily="34" charset="0"/>
              <a:ea typeface="+mn-ea"/>
              <a:cs typeface="Arial" charset="0"/>
            </a:endParaRPr>
          </a:p>
          <a:p>
            <a:pPr marL="514350" indent="-514350">
              <a:spcBef>
                <a:spcPct val="50000"/>
              </a:spcBef>
              <a:defRPr/>
            </a:pPr>
            <a:r>
              <a:rPr lang="en-US" sz="3200" dirty="0" smtClean="0">
                <a:latin typeface="Comic Sans MS" charset="0"/>
                <a:ea typeface="Comic Sans MS" charset="0"/>
                <a:cs typeface="Comic Sans MS" charset="0"/>
              </a:rPr>
              <a:t>Learning </a:t>
            </a:r>
            <a:r>
              <a:rPr lang="en-US" sz="3200" dirty="0">
                <a:latin typeface="Comic Sans MS" charset="0"/>
                <a:ea typeface="Comic Sans MS" charset="0"/>
                <a:cs typeface="Comic Sans MS" charset="0"/>
              </a:rPr>
              <a:t>begins when students </a:t>
            </a:r>
            <a:r>
              <a:rPr lang="en-US" sz="3200" dirty="0" smtClean="0">
                <a:latin typeface="Comic Sans MS" charset="0"/>
                <a:ea typeface="Comic Sans MS" charset="0"/>
                <a:cs typeface="Comic Sans MS" charset="0"/>
              </a:rPr>
              <a:t>ask questions.</a:t>
            </a:r>
            <a:endParaRPr lang="en-US" sz="3200" dirty="0">
              <a:latin typeface="Comic Sans MS" charset="0"/>
              <a:ea typeface="Comic Sans MS" charset="0"/>
              <a:cs typeface="Comic Sans MS" charset="0"/>
            </a:endParaRPr>
          </a:p>
          <a:p>
            <a:pPr marL="514350" indent="-514350">
              <a:spcBef>
                <a:spcPct val="50000"/>
              </a:spcBef>
              <a:buFont typeface="Arial" pitchFamily="34" charset="0"/>
              <a:buChar char="•"/>
              <a:defRPr/>
            </a:pPr>
            <a:r>
              <a:rPr lang="en-US" sz="3200" dirty="0">
                <a:latin typeface="Comic Sans MS" charset="0"/>
                <a:ea typeface="Comic Sans MS" charset="0"/>
                <a:cs typeface="Comic Sans MS" charset="0"/>
              </a:rPr>
              <a:t>Some </a:t>
            </a:r>
            <a:r>
              <a:rPr lang="en-US" sz="3200" dirty="0" smtClean="0">
                <a:latin typeface="Comic Sans MS" charset="0"/>
                <a:ea typeface="Comic Sans MS" charset="0"/>
                <a:cs typeface="Comic Sans MS" charset="0"/>
              </a:rPr>
              <a:t>questions are </a:t>
            </a:r>
            <a:r>
              <a:rPr lang="en-US" sz="3200" dirty="0">
                <a:latin typeface="Comic Sans MS" charset="0"/>
                <a:ea typeface="Comic Sans MS" charset="0"/>
                <a:cs typeface="Comic Sans MS" charset="0"/>
              </a:rPr>
              <a:t>spontaneous</a:t>
            </a:r>
            <a:r>
              <a:rPr lang="en-US" sz="3200" b="1" dirty="0">
                <a:latin typeface="Comic Sans MS" charset="0"/>
                <a:ea typeface="Comic Sans MS" charset="0"/>
                <a:cs typeface="Comic Sans MS" charset="0"/>
              </a:rPr>
              <a:t>.</a:t>
            </a:r>
          </a:p>
          <a:p>
            <a:pPr marL="514350" indent="-514350">
              <a:spcBef>
                <a:spcPct val="50000"/>
              </a:spcBef>
              <a:buFont typeface="Arial" pitchFamily="34" charset="0"/>
              <a:buChar char="•"/>
              <a:defRPr/>
            </a:pPr>
            <a:r>
              <a:rPr lang="en-US" sz="3200" dirty="0">
                <a:latin typeface="Comic Sans MS" charset="0"/>
                <a:ea typeface="Comic Sans MS" charset="0"/>
                <a:cs typeface="Comic Sans MS" charset="0"/>
              </a:rPr>
              <a:t>Some are invited in a structured setting. </a:t>
            </a:r>
          </a:p>
          <a:p>
            <a:pPr marL="342900" indent="-342900" algn="ctr">
              <a:spcBef>
                <a:spcPct val="50000"/>
              </a:spcBef>
              <a:defRPr/>
            </a:pPr>
            <a:endParaRPr lang="en-US" sz="3200" dirty="0">
              <a:latin typeface="Tahoma" pitchFamily="34" charset="0"/>
              <a:ea typeface="+mn-ea"/>
              <a:cs typeface="Arial" charset="0"/>
            </a:endParaRPr>
          </a:p>
          <a:p>
            <a:pPr marL="342900" indent="-342900" algn="ctr">
              <a:spcBef>
                <a:spcPct val="50000"/>
              </a:spcBef>
              <a:defRPr/>
            </a:pPr>
            <a:endParaRPr lang="en-US" sz="2000" b="1" dirty="0">
              <a:latin typeface="Tahoma" pitchFamily="34" charset="0"/>
              <a:ea typeface="+mn-ea"/>
              <a:cs typeface="Arial" charset="0"/>
            </a:endParaRPr>
          </a:p>
        </p:txBody>
      </p:sp>
    </p:spTree>
    <p:extLst>
      <p:ext uri="{BB962C8B-B14F-4D97-AF65-F5344CB8AC3E}">
        <p14:creationId xmlns:p14="http://schemas.microsoft.com/office/powerpoint/2010/main" val="122177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457200" y="524933"/>
            <a:ext cx="8229600" cy="5842000"/>
          </a:xfrm>
          <a:solidFill>
            <a:schemeClr val="bg1"/>
          </a:solidFill>
          <a:ln w="19050">
            <a:solidFill>
              <a:schemeClr val="tx1"/>
            </a:solidFill>
          </a:ln>
        </p:spPr>
        <p:txBody>
          <a:bodyPr/>
          <a:lstStyle/>
          <a:p>
            <a:pPr eaLnBrk="1" hangingPunct="1">
              <a:buFontTx/>
              <a:buNone/>
              <a:defRPr/>
            </a:pPr>
            <a:r>
              <a:rPr lang="en-US" sz="2400" dirty="0">
                <a:solidFill>
                  <a:srgbClr val="000000"/>
                </a:solidFill>
                <a:latin typeface="Comic Sans MS" charset="0"/>
                <a:ea typeface="Comic Sans MS" charset="0"/>
                <a:cs typeface="Comic Sans MS" charset="0"/>
              </a:rPr>
              <a:t>CEO of large chemical company…</a:t>
            </a:r>
          </a:p>
          <a:p>
            <a:pPr eaLnBrk="1" hangingPunct="1">
              <a:buFontTx/>
              <a:buNone/>
              <a:defRPr/>
            </a:pPr>
            <a:r>
              <a:rPr lang="en-US" sz="2400" dirty="0">
                <a:solidFill>
                  <a:srgbClr val="000000"/>
                </a:solidFill>
                <a:latin typeface="Comic Sans MS" charset="0"/>
                <a:ea typeface="Comic Sans MS" charset="0"/>
                <a:cs typeface="Comic Sans MS" charset="0"/>
              </a:rPr>
              <a:t>What </a:t>
            </a:r>
            <a:r>
              <a:rPr lang="en-US" sz="2400" dirty="0" smtClean="0">
                <a:solidFill>
                  <a:srgbClr val="000000"/>
                </a:solidFill>
                <a:latin typeface="Comic Sans MS" charset="0"/>
                <a:ea typeface="Comic Sans MS" charset="0"/>
                <a:cs typeface="Comic Sans MS" charset="0"/>
              </a:rPr>
              <a:t>do you </a:t>
            </a:r>
            <a:r>
              <a:rPr lang="en-US" sz="2400" dirty="0">
                <a:solidFill>
                  <a:srgbClr val="000000"/>
                </a:solidFill>
                <a:latin typeface="Comic Sans MS" charset="0"/>
                <a:ea typeface="Comic Sans MS" charset="0"/>
                <a:cs typeface="Comic Sans MS" charset="0"/>
              </a:rPr>
              <a:t>want in prospective employees?</a:t>
            </a:r>
          </a:p>
          <a:p>
            <a:pPr eaLnBrk="1" hangingPunct="1">
              <a:buFontTx/>
              <a:buNone/>
              <a:defRPr/>
            </a:pPr>
            <a:endParaRPr lang="en-US" sz="2400" dirty="0">
              <a:solidFill>
                <a:srgbClr val="000000"/>
              </a:solidFill>
              <a:latin typeface="Comic Sans MS" charset="0"/>
              <a:ea typeface="Comic Sans MS" charset="0"/>
              <a:cs typeface="Comic Sans MS" charset="0"/>
            </a:endParaRPr>
          </a:p>
          <a:p>
            <a:pPr eaLnBrk="1" hangingPunct="1">
              <a:buFontTx/>
              <a:buNone/>
              <a:defRPr/>
            </a:pPr>
            <a:r>
              <a:rPr lang="en-US" altLang="ja-JP" sz="2400" dirty="0" smtClean="0">
                <a:solidFill>
                  <a:srgbClr val="000000"/>
                </a:solidFill>
                <a:latin typeface="Comic Sans MS" charset="0"/>
                <a:ea typeface="Comic Sans MS" charset="0"/>
                <a:cs typeface="Comic Sans MS" charset="0"/>
              </a:rPr>
              <a:t>	</a:t>
            </a:r>
            <a:r>
              <a:rPr lang="ja-JP" altLang="en-US" sz="2400" dirty="0" smtClean="0">
                <a:solidFill>
                  <a:srgbClr val="000000"/>
                </a:solidFill>
                <a:latin typeface="Comic Sans MS" charset="0"/>
                <a:ea typeface="Comic Sans MS" charset="0"/>
                <a:cs typeface="Comic Sans MS" charset="0"/>
              </a:rPr>
              <a:t>“</a:t>
            </a:r>
            <a:r>
              <a:rPr lang="en-US" sz="2400" dirty="0">
                <a:solidFill>
                  <a:srgbClr val="000000"/>
                </a:solidFill>
                <a:latin typeface="Comic Sans MS" charset="0"/>
                <a:ea typeface="Comic Sans MS" charset="0"/>
                <a:cs typeface="Comic Sans MS" charset="0"/>
              </a:rPr>
              <a:t>The ability to ask the right questions is the single most important skill.</a:t>
            </a:r>
            <a:r>
              <a:rPr lang="ja-JP" altLang="en-US" sz="2400" dirty="0">
                <a:solidFill>
                  <a:srgbClr val="000000"/>
                </a:solidFill>
                <a:latin typeface="Comic Sans MS" charset="0"/>
                <a:ea typeface="Comic Sans MS" charset="0"/>
                <a:cs typeface="Comic Sans MS" charset="0"/>
              </a:rPr>
              <a:t>”</a:t>
            </a:r>
            <a:endParaRPr lang="en-US" sz="2400" dirty="0">
              <a:solidFill>
                <a:srgbClr val="000000"/>
              </a:solidFill>
              <a:latin typeface="Comic Sans MS" charset="0"/>
              <a:ea typeface="Comic Sans MS" charset="0"/>
              <a:cs typeface="Comic Sans MS" charset="0"/>
            </a:endParaRPr>
          </a:p>
          <a:p>
            <a:pPr eaLnBrk="1" hangingPunct="1">
              <a:buFontTx/>
              <a:buNone/>
              <a:defRPr/>
            </a:pPr>
            <a:r>
              <a:rPr lang="en-US" altLang="ja-JP" dirty="0" smtClean="0">
                <a:solidFill>
                  <a:srgbClr val="000000"/>
                </a:solidFill>
                <a:latin typeface="Comic Sans MS" charset="0"/>
                <a:ea typeface="Comic Sans MS" charset="0"/>
                <a:cs typeface="Comic Sans MS" charset="0"/>
              </a:rPr>
              <a:t>	</a:t>
            </a:r>
            <a:r>
              <a:rPr lang="ja-JP" altLang="en-US" dirty="0" smtClean="0">
                <a:solidFill>
                  <a:srgbClr val="000000"/>
                </a:solidFill>
                <a:latin typeface="Comic Sans MS" charset="0"/>
                <a:ea typeface="Comic Sans MS" charset="0"/>
                <a:cs typeface="Comic Sans MS" charset="0"/>
              </a:rPr>
              <a:t>“</a:t>
            </a:r>
            <a:r>
              <a:rPr lang="en-US" sz="2400" dirty="0">
                <a:solidFill>
                  <a:srgbClr val="000000"/>
                </a:solidFill>
                <a:latin typeface="Comic Sans MS" charset="0"/>
                <a:ea typeface="Comic Sans MS" charset="0"/>
                <a:cs typeface="Comic Sans MS" charset="0"/>
              </a:rPr>
              <a:t>I want people who can engage in good discussion—who can look me in the eye and have a give and take. All of our work is done in teams. You have to know how to work well with others. But you also have to know how to engage customers—to find out what their needs are. If you </a:t>
            </a:r>
            <a:r>
              <a:rPr lang="en-US" sz="2400" dirty="0" smtClean="0">
                <a:solidFill>
                  <a:srgbClr val="000000"/>
                </a:solidFill>
                <a:latin typeface="Comic Sans MS" charset="0"/>
                <a:ea typeface="Comic Sans MS" charset="0"/>
                <a:cs typeface="Comic Sans MS" charset="0"/>
              </a:rPr>
              <a:t>can’t </a:t>
            </a:r>
            <a:r>
              <a:rPr lang="en-US" sz="2400" dirty="0">
                <a:solidFill>
                  <a:srgbClr val="000000"/>
                </a:solidFill>
                <a:latin typeface="Comic Sans MS" charset="0"/>
                <a:ea typeface="Comic Sans MS" charset="0"/>
                <a:cs typeface="Comic Sans MS" charset="0"/>
              </a:rPr>
              <a:t>engage others, then you </a:t>
            </a:r>
            <a:r>
              <a:rPr lang="en-US" sz="2400" dirty="0" smtClean="0">
                <a:solidFill>
                  <a:srgbClr val="000000"/>
                </a:solidFill>
                <a:latin typeface="Comic Sans MS" charset="0"/>
                <a:ea typeface="Comic Sans MS" charset="0"/>
                <a:cs typeface="Comic Sans MS" charset="0"/>
              </a:rPr>
              <a:t>won’t </a:t>
            </a:r>
            <a:r>
              <a:rPr lang="en-US" sz="2400" dirty="0">
                <a:solidFill>
                  <a:srgbClr val="000000"/>
                </a:solidFill>
                <a:latin typeface="Comic Sans MS" charset="0"/>
                <a:ea typeface="Comic Sans MS" charset="0"/>
                <a:cs typeface="Comic Sans MS" charset="0"/>
              </a:rPr>
              <a:t>learn what you need to know.</a:t>
            </a:r>
            <a:r>
              <a:rPr lang="ja-JP" altLang="en-US" sz="2400" dirty="0">
                <a:solidFill>
                  <a:srgbClr val="000000"/>
                </a:solidFill>
                <a:latin typeface="Comic Sans MS" charset="0"/>
                <a:ea typeface="Comic Sans MS" charset="0"/>
                <a:cs typeface="Comic Sans MS" charset="0"/>
              </a:rPr>
              <a:t>”</a:t>
            </a:r>
            <a:endParaRPr lang="en-US" sz="2400" dirty="0">
              <a:solidFill>
                <a:srgbClr val="000000"/>
              </a:solidFill>
              <a:latin typeface="Comic Sans MS" charset="0"/>
              <a:ea typeface="Comic Sans MS" charset="0"/>
              <a:cs typeface="Comic Sans MS" charset="0"/>
            </a:endParaRPr>
          </a:p>
          <a:p>
            <a:pPr eaLnBrk="1" hangingPunct="1">
              <a:buFontTx/>
              <a:buNone/>
              <a:defRPr/>
            </a:pPr>
            <a:r>
              <a:rPr lang="en-US" sz="2800" b="1" dirty="0">
                <a:solidFill>
                  <a:srgbClr val="000000"/>
                </a:solidFill>
                <a:latin typeface="Comic Sans MS" charset="0"/>
                <a:ea typeface="Comic Sans MS" charset="0"/>
                <a:cs typeface="Comic Sans MS" charset="0"/>
              </a:rPr>
              <a:t>	</a:t>
            </a:r>
            <a:r>
              <a:rPr lang="en-US" sz="2800" b="1" dirty="0" smtClean="0">
                <a:solidFill>
                  <a:srgbClr val="000000"/>
                </a:solidFill>
                <a:latin typeface="Comic Sans MS" charset="0"/>
                <a:ea typeface="Comic Sans MS" charset="0"/>
                <a:cs typeface="Comic Sans MS" charset="0"/>
              </a:rPr>
              <a:t>      - </a:t>
            </a:r>
            <a:r>
              <a:rPr lang="en-US" sz="2000" dirty="0" smtClean="0">
                <a:solidFill>
                  <a:srgbClr val="000000"/>
                </a:solidFill>
                <a:latin typeface="Comic Sans MS" charset="0"/>
                <a:ea typeface="Comic Sans MS" charset="0"/>
                <a:cs typeface="Comic Sans MS" charset="0"/>
              </a:rPr>
              <a:t>Tony Wagner</a:t>
            </a:r>
            <a:r>
              <a:rPr lang="en-US" sz="2000" dirty="0">
                <a:solidFill>
                  <a:srgbClr val="000000"/>
                </a:solidFill>
                <a:latin typeface="Comic Sans MS" charset="0"/>
                <a:ea typeface="Comic Sans MS" charset="0"/>
                <a:cs typeface="Comic Sans MS" charset="0"/>
              </a:rPr>
              <a:t> </a:t>
            </a:r>
            <a:r>
              <a:rPr lang="en-US" sz="2000" dirty="0" smtClean="0">
                <a:solidFill>
                  <a:srgbClr val="000000"/>
                </a:solidFill>
                <a:latin typeface="Comic Sans MS" charset="0"/>
                <a:ea typeface="Comic Sans MS" charset="0"/>
                <a:cs typeface="Comic Sans MS" charset="0"/>
              </a:rPr>
              <a:t>(2008</a:t>
            </a:r>
            <a:r>
              <a:rPr lang="en-US" sz="2000" dirty="0">
                <a:solidFill>
                  <a:srgbClr val="000000"/>
                </a:solidFill>
                <a:latin typeface="Comic Sans MS" charset="0"/>
                <a:ea typeface="Comic Sans MS" charset="0"/>
                <a:cs typeface="Comic Sans MS" charset="0"/>
              </a:rPr>
              <a:t>)</a:t>
            </a:r>
            <a:r>
              <a:rPr lang="en-US" sz="2000" dirty="0" smtClean="0">
                <a:solidFill>
                  <a:srgbClr val="000000"/>
                </a:solidFill>
                <a:latin typeface="Comic Sans MS" charset="0"/>
                <a:ea typeface="Comic Sans MS" charset="0"/>
                <a:cs typeface="Comic Sans MS" charset="0"/>
              </a:rPr>
              <a:t> </a:t>
            </a:r>
            <a:r>
              <a:rPr lang="en-US" sz="2000" i="1" dirty="0" smtClean="0">
                <a:solidFill>
                  <a:srgbClr val="000000"/>
                </a:solidFill>
                <a:latin typeface="Comic Sans MS" charset="0"/>
                <a:ea typeface="Comic Sans MS" charset="0"/>
                <a:cs typeface="Comic Sans MS" charset="0"/>
              </a:rPr>
              <a:t>The Global Achievement Gap</a:t>
            </a:r>
            <a:r>
              <a:rPr lang="en-US" sz="2000" dirty="0" smtClean="0">
                <a:solidFill>
                  <a:srgbClr val="000000"/>
                </a:solidFill>
                <a:latin typeface="Comic Sans MS" charset="0"/>
                <a:ea typeface="Comic Sans MS" charset="0"/>
                <a:cs typeface="Comic Sans MS" charset="0"/>
              </a:rPr>
              <a:t>. </a:t>
            </a:r>
            <a:endParaRPr lang="en-US" sz="2000" b="1" dirty="0">
              <a:solidFill>
                <a:srgbClr val="000000"/>
              </a:solidFill>
              <a:latin typeface="Comic Sans MS" charset="0"/>
              <a:ea typeface="Comic Sans MS" charset="0"/>
              <a:cs typeface="Comic Sans MS" charset="0"/>
            </a:endParaRPr>
          </a:p>
        </p:txBody>
      </p:sp>
    </p:spTree>
    <p:extLst>
      <p:ext uri="{BB962C8B-B14F-4D97-AF65-F5344CB8AC3E}">
        <p14:creationId xmlns:p14="http://schemas.microsoft.com/office/powerpoint/2010/main" val="75738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xEl>
                                              <p:pRg st="5" end="5"/>
                                            </p:txEl>
                                          </p:spTgt>
                                        </p:tgtEl>
                                        <p:attrNameLst>
                                          <p:attrName>style.visibility</p:attrName>
                                        </p:attrNameLst>
                                      </p:cBhvr>
                                      <p:to>
                                        <p:strVal val="visible"/>
                                      </p:to>
                                    </p:set>
                                    <p:animEffect transition="in" filter="fade">
                                      <p:cBhvr>
                                        <p:cTn id="7" dur="500"/>
                                        <p:tgtEl>
                                          <p:spTgt spid="9218">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8">
                                            <p:txEl>
                                              <p:pRg st="0" end="0"/>
                                            </p:txEl>
                                          </p:spTgt>
                                        </p:tgtEl>
                                        <p:attrNameLst>
                                          <p:attrName>style.visibility</p:attrName>
                                        </p:attrNameLst>
                                      </p:cBhvr>
                                      <p:to>
                                        <p:strVal val="visible"/>
                                      </p:to>
                                    </p:set>
                                    <p:animEffect transition="in" filter="fade">
                                      <p:cBhvr>
                                        <p:cTn id="12" dur="500"/>
                                        <p:tgtEl>
                                          <p:spTgt spid="92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8">
                                            <p:txEl>
                                              <p:pRg st="1" end="1"/>
                                            </p:txEl>
                                          </p:spTgt>
                                        </p:tgtEl>
                                        <p:attrNameLst>
                                          <p:attrName>style.visibility</p:attrName>
                                        </p:attrNameLst>
                                      </p:cBhvr>
                                      <p:to>
                                        <p:strVal val="visible"/>
                                      </p:to>
                                    </p:set>
                                    <p:animEffect transition="in" filter="fade">
                                      <p:cBhvr>
                                        <p:cTn id="17" dur="500"/>
                                        <p:tgtEl>
                                          <p:spTgt spid="92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8">
                                            <p:txEl>
                                              <p:pRg st="3" end="3"/>
                                            </p:txEl>
                                          </p:spTgt>
                                        </p:tgtEl>
                                        <p:attrNameLst>
                                          <p:attrName>style.visibility</p:attrName>
                                        </p:attrNameLst>
                                      </p:cBhvr>
                                      <p:to>
                                        <p:strVal val="visible"/>
                                      </p:to>
                                    </p:set>
                                    <p:animEffect transition="in" filter="fade">
                                      <p:cBhvr>
                                        <p:cTn id="22" dur="500"/>
                                        <p:tgtEl>
                                          <p:spTgt spid="92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8">
                                            <p:txEl>
                                              <p:pRg st="4" end="4"/>
                                            </p:txEl>
                                          </p:spTgt>
                                        </p:tgtEl>
                                        <p:attrNameLst>
                                          <p:attrName>style.visibility</p:attrName>
                                        </p:attrNameLst>
                                      </p:cBhvr>
                                      <p:to>
                                        <p:strVal val="visible"/>
                                      </p:to>
                                    </p:set>
                                    <p:animEffect transition="in" filter="fade">
                                      <p:cBhvr>
                                        <p:cTn id="27" dur="500"/>
                                        <p:tgtEl>
                                          <p:spTgt spid="92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56796" y="228603"/>
            <a:ext cx="8686800" cy="6417733"/>
          </a:xfrm>
          <a:prstGeom prst="rect">
            <a:avLst/>
          </a:prstGeom>
          <a:solidFill>
            <a:schemeClr val="bg1"/>
          </a:solidFill>
          <a:ln w="57150" cmpd="thickThin">
            <a:solidFill>
              <a:schemeClr val="tx1"/>
            </a:solidFill>
            <a:miter lim="800000"/>
            <a:headEnd/>
            <a:tailEnd/>
          </a:ln>
        </p:spPr>
        <p:txBody>
          <a:bodyPr wrap="none" anchor="ctr"/>
          <a:lstStyle/>
          <a:p>
            <a:pPr algn="ctr"/>
            <a:endParaRPr lang="en-US" sz="2400" b="1">
              <a:latin typeface="Tahoma" charset="0"/>
            </a:endParaRPr>
          </a:p>
          <a:p>
            <a:pPr algn="ctr"/>
            <a:endParaRPr lang="en-US" sz="2200">
              <a:latin typeface="Tahoma" charset="0"/>
            </a:endParaRPr>
          </a:p>
        </p:txBody>
      </p:sp>
      <p:sp>
        <p:nvSpPr>
          <p:cNvPr id="125955" name="Rectangle 3"/>
          <p:cNvSpPr>
            <a:spLocks noChangeArrowheads="1"/>
          </p:cNvSpPr>
          <p:nvPr/>
        </p:nvSpPr>
        <p:spPr bwMode="auto">
          <a:xfrm>
            <a:off x="487475" y="228603"/>
            <a:ext cx="8225442" cy="7771358"/>
          </a:xfrm>
          <a:prstGeom prst="rect">
            <a:avLst/>
          </a:prstGeom>
          <a:noFill/>
          <a:ln w="9525">
            <a:noFill/>
            <a:miter lim="800000"/>
            <a:headEnd/>
            <a:tailEnd/>
          </a:ln>
        </p:spPr>
        <p:txBody>
          <a:bodyPr wrap="square">
            <a:spAutoFit/>
          </a:bodyPr>
          <a:lstStyle/>
          <a:p>
            <a:r>
              <a:rPr lang="en-US" sz="3200" dirty="0" smtClean="0">
                <a:latin typeface="Comic Sans MS" charset="0"/>
                <a:ea typeface="Comic Sans MS" charset="0"/>
                <a:cs typeface="Comic Sans MS" charset="0"/>
              </a:rPr>
              <a:t>An important part of the learning culture is a constant search for understanding:</a:t>
            </a:r>
          </a:p>
          <a:p>
            <a:pPr marL="514350" indent="-514350">
              <a:buFont typeface="+mj-lt"/>
              <a:buAutoNum type="arabicPeriod"/>
            </a:pPr>
            <a:r>
              <a:rPr lang="en-US" sz="2900" dirty="0" smtClean="0">
                <a:latin typeface="Comic Sans MS" charset="0"/>
                <a:ea typeface="Comic Sans MS" charset="0"/>
                <a:cs typeface="Comic Sans MS" charset="0"/>
              </a:rPr>
              <a:t>Observing closely and </a:t>
            </a:r>
            <a:r>
              <a:rPr lang="en-US" sz="2900" u="sng" dirty="0" smtClean="0">
                <a:solidFill>
                  <a:srgbClr val="800000"/>
                </a:solidFill>
                <a:latin typeface="Comic Sans MS" charset="0"/>
                <a:ea typeface="Comic Sans MS" charset="0"/>
                <a:cs typeface="Comic Sans MS" charset="0"/>
              </a:rPr>
              <a:t>describing what’s there (What do YOU see?)</a:t>
            </a:r>
          </a:p>
          <a:p>
            <a:pPr marL="514350" indent="-514350">
              <a:buFont typeface="+mj-lt"/>
              <a:buAutoNum type="arabicPeriod"/>
            </a:pPr>
            <a:r>
              <a:rPr lang="en-US" sz="2900" dirty="0" smtClean="0">
                <a:latin typeface="Comic Sans MS" charset="0"/>
                <a:ea typeface="Comic Sans MS" charset="0"/>
                <a:cs typeface="Comic Sans MS" charset="0"/>
              </a:rPr>
              <a:t>Building </a:t>
            </a:r>
            <a:r>
              <a:rPr lang="en-US" sz="2900" u="sng" dirty="0" smtClean="0">
                <a:solidFill>
                  <a:srgbClr val="800000"/>
                </a:solidFill>
                <a:latin typeface="Comic Sans MS" charset="0"/>
                <a:ea typeface="Comic Sans MS" charset="0"/>
                <a:cs typeface="Comic Sans MS" charset="0"/>
              </a:rPr>
              <a:t>explanations</a:t>
            </a:r>
            <a:r>
              <a:rPr lang="en-US" sz="2900" dirty="0" smtClean="0">
                <a:latin typeface="Comic Sans MS" charset="0"/>
                <a:ea typeface="Comic Sans MS" charset="0"/>
                <a:cs typeface="Comic Sans MS" charset="0"/>
              </a:rPr>
              <a:t> and </a:t>
            </a:r>
            <a:r>
              <a:rPr lang="en-US" sz="2900" u="sng" dirty="0" smtClean="0">
                <a:solidFill>
                  <a:srgbClr val="800000"/>
                </a:solidFill>
                <a:latin typeface="Comic Sans MS" charset="0"/>
                <a:ea typeface="Comic Sans MS" charset="0"/>
                <a:cs typeface="Comic Sans MS" charset="0"/>
              </a:rPr>
              <a:t>interpretations</a:t>
            </a:r>
          </a:p>
          <a:p>
            <a:pPr marL="514350" indent="-514350">
              <a:buFont typeface="+mj-lt"/>
              <a:buAutoNum type="arabicPeriod"/>
            </a:pPr>
            <a:r>
              <a:rPr lang="en-US" sz="2900" dirty="0" smtClean="0">
                <a:latin typeface="Comic Sans MS" charset="0"/>
                <a:ea typeface="Comic Sans MS" charset="0"/>
                <a:cs typeface="Comic Sans MS" charset="0"/>
              </a:rPr>
              <a:t>Reasoning with </a:t>
            </a:r>
            <a:r>
              <a:rPr lang="en-US" sz="2900" u="sng" dirty="0" smtClean="0">
                <a:solidFill>
                  <a:srgbClr val="800000"/>
                </a:solidFill>
                <a:latin typeface="Comic Sans MS" charset="0"/>
                <a:ea typeface="Comic Sans MS" charset="0"/>
                <a:cs typeface="Comic Sans MS" charset="0"/>
              </a:rPr>
              <a:t>evidence</a:t>
            </a:r>
          </a:p>
          <a:p>
            <a:pPr marL="514350" indent="-514350">
              <a:buFont typeface="+mj-lt"/>
              <a:buAutoNum type="arabicPeriod"/>
            </a:pPr>
            <a:r>
              <a:rPr lang="en-US" sz="2900" dirty="0" smtClean="0">
                <a:latin typeface="Comic Sans MS" charset="0"/>
                <a:ea typeface="Comic Sans MS" charset="0"/>
                <a:cs typeface="Comic Sans MS" charset="0"/>
              </a:rPr>
              <a:t>Making </a:t>
            </a:r>
            <a:r>
              <a:rPr lang="en-US" sz="2900" u="sng" dirty="0" smtClean="0">
                <a:solidFill>
                  <a:srgbClr val="800000"/>
                </a:solidFill>
                <a:latin typeface="Comic Sans MS" charset="0"/>
                <a:ea typeface="Comic Sans MS" charset="0"/>
                <a:cs typeface="Comic Sans MS" charset="0"/>
              </a:rPr>
              <a:t>connections</a:t>
            </a:r>
          </a:p>
          <a:p>
            <a:pPr marL="514350" indent="-514350">
              <a:buFont typeface="+mj-lt"/>
              <a:buAutoNum type="arabicPeriod"/>
            </a:pPr>
            <a:r>
              <a:rPr lang="en-US" sz="2900" dirty="0" smtClean="0">
                <a:latin typeface="Comic Sans MS" charset="0"/>
                <a:ea typeface="Comic Sans MS" charset="0"/>
                <a:cs typeface="Comic Sans MS" charset="0"/>
              </a:rPr>
              <a:t>Considering different </a:t>
            </a:r>
            <a:r>
              <a:rPr lang="en-US" sz="2900" u="sng" dirty="0" smtClean="0">
                <a:solidFill>
                  <a:srgbClr val="800000"/>
                </a:solidFill>
                <a:latin typeface="Comic Sans MS" charset="0"/>
                <a:ea typeface="Comic Sans MS" charset="0"/>
                <a:cs typeface="Comic Sans MS" charset="0"/>
              </a:rPr>
              <a:t>viewpoints</a:t>
            </a:r>
            <a:r>
              <a:rPr lang="en-US" sz="2900" dirty="0" smtClean="0">
                <a:latin typeface="Comic Sans MS" charset="0"/>
                <a:ea typeface="Comic Sans MS" charset="0"/>
                <a:cs typeface="Comic Sans MS" charset="0"/>
              </a:rPr>
              <a:t> and </a:t>
            </a:r>
            <a:r>
              <a:rPr lang="en-US" sz="2900" u="sng" dirty="0" smtClean="0">
                <a:solidFill>
                  <a:srgbClr val="800000"/>
                </a:solidFill>
                <a:latin typeface="Comic Sans MS" charset="0"/>
                <a:ea typeface="Comic Sans MS" charset="0"/>
                <a:cs typeface="Comic Sans MS" charset="0"/>
              </a:rPr>
              <a:t>perspectives</a:t>
            </a:r>
          </a:p>
          <a:p>
            <a:pPr marL="514350" indent="-514350">
              <a:buFont typeface="+mj-lt"/>
              <a:buAutoNum type="arabicPeriod"/>
            </a:pPr>
            <a:r>
              <a:rPr lang="en-US" sz="2900" dirty="0" smtClean="0">
                <a:latin typeface="Comic Sans MS" charset="0"/>
                <a:ea typeface="Comic Sans MS" charset="0"/>
                <a:cs typeface="Comic Sans MS" charset="0"/>
              </a:rPr>
              <a:t>Capturing the heart and </a:t>
            </a:r>
            <a:r>
              <a:rPr lang="en-US" sz="2900" u="sng" dirty="0" smtClean="0">
                <a:solidFill>
                  <a:srgbClr val="800000"/>
                </a:solidFill>
                <a:latin typeface="Comic Sans MS" charset="0"/>
                <a:ea typeface="Comic Sans MS" charset="0"/>
                <a:cs typeface="Comic Sans MS" charset="0"/>
              </a:rPr>
              <a:t>forming conclusions</a:t>
            </a:r>
          </a:p>
          <a:p>
            <a:pPr marL="514350" indent="-514350">
              <a:buFont typeface="+mj-lt"/>
              <a:buAutoNum type="arabicPeriod"/>
            </a:pPr>
            <a:r>
              <a:rPr lang="en-US" sz="2900" dirty="0" smtClean="0">
                <a:latin typeface="Comic Sans MS" charset="0"/>
                <a:ea typeface="Comic Sans MS" charset="0"/>
                <a:cs typeface="Comic Sans MS" charset="0"/>
              </a:rPr>
              <a:t>Wondering</a:t>
            </a:r>
            <a:r>
              <a:rPr lang="en-US" sz="2900" dirty="0" smtClean="0">
                <a:solidFill>
                  <a:srgbClr val="800000"/>
                </a:solidFill>
                <a:latin typeface="Comic Sans MS" charset="0"/>
                <a:ea typeface="Comic Sans MS" charset="0"/>
                <a:cs typeface="Comic Sans MS" charset="0"/>
              </a:rPr>
              <a:t> </a:t>
            </a:r>
            <a:r>
              <a:rPr lang="en-US" sz="2900" dirty="0" smtClean="0">
                <a:latin typeface="Comic Sans MS" charset="0"/>
                <a:ea typeface="Comic Sans MS" charset="0"/>
                <a:cs typeface="Comic Sans MS" charset="0"/>
              </a:rPr>
              <a:t>and</a:t>
            </a:r>
            <a:r>
              <a:rPr lang="en-US" sz="2900" dirty="0" smtClean="0">
                <a:solidFill>
                  <a:srgbClr val="800000"/>
                </a:solidFill>
                <a:latin typeface="Comic Sans MS" charset="0"/>
                <a:ea typeface="Comic Sans MS" charset="0"/>
                <a:cs typeface="Comic Sans MS" charset="0"/>
              </a:rPr>
              <a:t> </a:t>
            </a:r>
            <a:r>
              <a:rPr lang="en-US" sz="2900" u="sng" dirty="0" smtClean="0">
                <a:solidFill>
                  <a:srgbClr val="800000"/>
                </a:solidFill>
                <a:latin typeface="Comic Sans MS" charset="0"/>
                <a:ea typeface="Comic Sans MS" charset="0"/>
                <a:cs typeface="Comic Sans MS" charset="0"/>
              </a:rPr>
              <a:t>asking questions</a:t>
            </a:r>
            <a:endParaRPr lang="en-US" sz="2900" u="sng" dirty="0">
              <a:solidFill>
                <a:srgbClr val="800000"/>
              </a:solidFill>
              <a:latin typeface="Comic Sans MS" charset="0"/>
              <a:ea typeface="Comic Sans MS" charset="0"/>
              <a:cs typeface="Comic Sans MS" charset="0"/>
            </a:endParaRPr>
          </a:p>
          <a:p>
            <a:endParaRPr lang="en-US" sz="2900" u="sng" dirty="0">
              <a:solidFill>
                <a:srgbClr val="800000"/>
              </a:solidFill>
              <a:latin typeface="Comic Sans MS" charset="0"/>
              <a:ea typeface="Comic Sans MS" charset="0"/>
              <a:cs typeface="Comic Sans MS" charset="0"/>
            </a:endParaRPr>
          </a:p>
          <a:p>
            <a:r>
              <a:rPr lang="en-US" sz="2400" dirty="0" smtClean="0">
                <a:latin typeface="Comic Sans MS" charset="0"/>
                <a:ea typeface="Comic Sans MS" charset="0"/>
                <a:cs typeface="Comic Sans MS" charset="0"/>
              </a:rPr>
              <a:t>                            - </a:t>
            </a:r>
            <a:r>
              <a:rPr lang="en-US" sz="2400" dirty="0" err="1" smtClean="0">
                <a:latin typeface="Comic Sans MS" charset="0"/>
                <a:ea typeface="Comic Sans MS" charset="0"/>
                <a:cs typeface="Comic Sans MS" charset="0"/>
              </a:rPr>
              <a:t>Ritchhart</a:t>
            </a:r>
            <a:r>
              <a:rPr lang="en-US" sz="2400" dirty="0" smtClean="0">
                <a:latin typeface="Comic Sans MS" charset="0"/>
                <a:ea typeface="Comic Sans MS" charset="0"/>
                <a:cs typeface="Comic Sans MS" charset="0"/>
              </a:rPr>
              <a:t>, Church &amp; Morrison (2011)</a:t>
            </a:r>
            <a:endParaRPr lang="en-US" sz="2400" dirty="0">
              <a:latin typeface="Comic Sans MS" charset="0"/>
              <a:ea typeface="Comic Sans MS" charset="0"/>
              <a:cs typeface="Comic Sans MS" charset="0"/>
            </a:endParaRPr>
          </a:p>
          <a:p>
            <a:pPr marL="742950" indent="-742950" algn="ctr"/>
            <a:endParaRPr lang="en-US" b="1" dirty="0">
              <a:solidFill>
                <a:schemeClr val="tx2"/>
              </a:solidFill>
              <a:latin typeface="Tahoma" charset="0"/>
            </a:endParaRPr>
          </a:p>
          <a:p>
            <a:pPr marL="742950" indent="-742950" algn="ctr"/>
            <a:endParaRPr lang="en-US" sz="2000" b="1" dirty="0">
              <a:solidFill>
                <a:schemeClr val="tx2"/>
              </a:solidFill>
              <a:latin typeface="Tahoma" charset="0"/>
            </a:endParaRPr>
          </a:p>
          <a:p>
            <a:pPr marL="742950" indent="-742950"/>
            <a:r>
              <a:rPr lang="en-US" dirty="0">
                <a:solidFill>
                  <a:schemeClr val="tx2"/>
                </a:solidFill>
              </a:rPr>
              <a:t/>
            </a:r>
            <a:br>
              <a:rPr lang="en-US" dirty="0">
                <a:solidFill>
                  <a:schemeClr val="tx2"/>
                </a:solidFill>
              </a:rPr>
            </a:br>
            <a:r>
              <a:rPr lang="en-US" dirty="0">
                <a:solidFill>
                  <a:schemeClr val="tx2"/>
                </a:solidFill>
              </a:rPr>
              <a:t>       </a:t>
            </a:r>
          </a:p>
          <a:p>
            <a:pPr marL="742950" indent="-742950"/>
            <a:r>
              <a:rPr lang="en-US" dirty="0">
                <a:solidFill>
                  <a:schemeClr val="tx2"/>
                </a:solidFill>
              </a:rPr>
              <a:t> </a:t>
            </a:r>
            <a:endParaRPr lang="en-US" sz="2000" b="1" dirty="0">
              <a:solidFill>
                <a:schemeClr val="tx2"/>
              </a:solidFill>
              <a:latin typeface="Tahoma" charset="0"/>
            </a:endParaRPr>
          </a:p>
        </p:txBody>
      </p:sp>
    </p:spTree>
    <p:extLst>
      <p:ext uri="{BB962C8B-B14F-4D97-AF65-F5344CB8AC3E}">
        <p14:creationId xmlns:p14="http://schemas.microsoft.com/office/powerpoint/2010/main" val="195505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fade">
                                      <p:cBhvr>
                                        <p:cTn id="7" dur="500"/>
                                        <p:tgtEl>
                                          <p:spTgt spid="125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955">
                                            <p:txEl>
                                              <p:pRg st="1" end="1"/>
                                            </p:txEl>
                                          </p:spTgt>
                                        </p:tgtEl>
                                        <p:attrNameLst>
                                          <p:attrName>style.visibility</p:attrName>
                                        </p:attrNameLst>
                                      </p:cBhvr>
                                      <p:to>
                                        <p:strVal val="visible"/>
                                      </p:to>
                                    </p:set>
                                    <p:animEffect transition="in" filter="fade">
                                      <p:cBhvr>
                                        <p:cTn id="12" dur="500"/>
                                        <p:tgtEl>
                                          <p:spTgt spid="1259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955">
                                            <p:txEl>
                                              <p:pRg st="2" end="2"/>
                                            </p:txEl>
                                          </p:spTgt>
                                        </p:tgtEl>
                                        <p:attrNameLst>
                                          <p:attrName>style.visibility</p:attrName>
                                        </p:attrNameLst>
                                      </p:cBhvr>
                                      <p:to>
                                        <p:strVal val="visible"/>
                                      </p:to>
                                    </p:set>
                                    <p:animEffect transition="in" filter="fade">
                                      <p:cBhvr>
                                        <p:cTn id="17" dur="500"/>
                                        <p:tgtEl>
                                          <p:spTgt spid="1259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5955">
                                            <p:txEl>
                                              <p:pRg st="3" end="3"/>
                                            </p:txEl>
                                          </p:spTgt>
                                        </p:tgtEl>
                                        <p:attrNameLst>
                                          <p:attrName>style.visibility</p:attrName>
                                        </p:attrNameLst>
                                      </p:cBhvr>
                                      <p:to>
                                        <p:strVal val="visible"/>
                                      </p:to>
                                    </p:set>
                                    <p:animEffect transition="in" filter="fade">
                                      <p:cBhvr>
                                        <p:cTn id="22" dur="500"/>
                                        <p:tgtEl>
                                          <p:spTgt spid="1259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5955">
                                            <p:txEl>
                                              <p:pRg st="4" end="4"/>
                                            </p:txEl>
                                          </p:spTgt>
                                        </p:tgtEl>
                                        <p:attrNameLst>
                                          <p:attrName>style.visibility</p:attrName>
                                        </p:attrNameLst>
                                      </p:cBhvr>
                                      <p:to>
                                        <p:strVal val="visible"/>
                                      </p:to>
                                    </p:set>
                                    <p:animEffect transition="in" filter="fade">
                                      <p:cBhvr>
                                        <p:cTn id="27" dur="500"/>
                                        <p:tgtEl>
                                          <p:spTgt spid="1259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5955">
                                            <p:txEl>
                                              <p:pRg st="5" end="5"/>
                                            </p:txEl>
                                          </p:spTgt>
                                        </p:tgtEl>
                                        <p:attrNameLst>
                                          <p:attrName>style.visibility</p:attrName>
                                        </p:attrNameLst>
                                      </p:cBhvr>
                                      <p:to>
                                        <p:strVal val="visible"/>
                                      </p:to>
                                    </p:set>
                                    <p:animEffect transition="in" filter="fade">
                                      <p:cBhvr>
                                        <p:cTn id="32" dur="500"/>
                                        <p:tgtEl>
                                          <p:spTgt spid="1259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5955">
                                            <p:txEl>
                                              <p:pRg st="6" end="6"/>
                                            </p:txEl>
                                          </p:spTgt>
                                        </p:tgtEl>
                                        <p:attrNameLst>
                                          <p:attrName>style.visibility</p:attrName>
                                        </p:attrNameLst>
                                      </p:cBhvr>
                                      <p:to>
                                        <p:strVal val="visible"/>
                                      </p:to>
                                    </p:set>
                                    <p:animEffect transition="in" filter="fade">
                                      <p:cBhvr>
                                        <p:cTn id="37" dur="500"/>
                                        <p:tgtEl>
                                          <p:spTgt spid="12595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5955">
                                            <p:txEl>
                                              <p:pRg st="7" end="7"/>
                                            </p:txEl>
                                          </p:spTgt>
                                        </p:tgtEl>
                                        <p:attrNameLst>
                                          <p:attrName>style.visibility</p:attrName>
                                        </p:attrNameLst>
                                      </p:cBhvr>
                                      <p:to>
                                        <p:strVal val="visible"/>
                                      </p:to>
                                    </p:set>
                                    <p:animEffect transition="in" filter="fade">
                                      <p:cBhvr>
                                        <p:cTn id="42" dur="500"/>
                                        <p:tgtEl>
                                          <p:spTgt spid="125955">
                                            <p:txEl>
                                              <p:pRg st="7" end="7"/>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25955">
                                            <p:txEl>
                                              <p:pRg st="9" end="9"/>
                                            </p:txEl>
                                          </p:spTgt>
                                        </p:tgtEl>
                                        <p:attrNameLst>
                                          <p:attrName>style.visibility</p:attrName>
                                        </p:attrNameLst>
                                      </p:cBhvr>
                                      <p:to>
                                        <p:strVal val="visible"/>
                                      </p:to>
                                    </p:set>
                                    <p:animEffect transition="in" filter="fade">
                                      <p:cBhvr>
                                        <p:cTn id="45" dur="500"/>
                                        <p:tgtEl>
                                          <p:spTgt spid="1259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ChangeArrowheads="1"/>
          </p:cNvSpPr>
          <p:nvPr/>
        </p:nvSpPr>
        <p:spPr bwMode="auto">
          <a:xfrm>
            <a:off x="222601" y="347130"/>
            <a:ext cx="8686800" cy="6189134"/>
          </a:xfrm>
          <a:prstGeom prst="rect">
            <a:avLst/>
          </a:prstGeom>
          <a:solidFill>
            <a:schemeClr val="bg1"/>
          </a:solidFill>
          <a:ln w="57150" cmpd="thickThin">
            <a:solidFill>
              <a:schemeClr val="tx1"/>
            </a:solidFill>
            <a:miter lim="800000"/>
            <a:headEnd/>
            <a:tailEnd/>
          </a:ln>
        </p:spPr>
        <p:txBody>
          <a:bodyPr wrap="none" anchor="ctr"/>
          <a:lstStyle/>
          <a:p>
            <a:pPr algn="ctr"/>
            <a:endParaRPr lang="en-US" sz="2400" b="1">
              <a:latin typeface="Tahoma" charset="0"/>
            </a:endParaRPr>
          </a:p>
          <a:p>
            <a:pPr algn="ctr"/>
            <a:endParaRPr lang="en-US" sz="2200">
              <a:latin typeface="Tahoma" charset="0"/>
            </a:endParaRPr>
          </a:p>
        </p:txBody>
      </p:sp>
      <p:sp>
        <p:nvSpPr>
          <p:cNvPr id="78850" name="Rectangle 3"/>
          <p:cNvSpPr>
            <a:spLocks noChangeArrowheads="1"/>
          </p:cNvSpPr>
          <p:nvPr/>
        </p:nvSpPr>
        <p:spPr bwMode="auto">
          <a:xfrm>
            <a:off x="406400" y="506410"/>
            <a:ext cx="8331200" cy="6463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ja-JP" altLang="en-US" sz="3400" dirty="0" smtClean="0">
                <a:latin typeface="Comic Sans MS" charset="0"/>
                <a:ea typeface="Comic Sans MS" charset="0"/>
                <a:cs typeface="Comic Sans MS" charset="0"/>
              </a:rPr>
              <a:t>“</a:t>
            </a:r>
            <a:r>
              <a:rPr lang="en-US" altLang="ja-JP" sz="3400" dirty="0" smtClean="0">
                <a:latin typeface="Comic Sans MS" charset="0"/>
                <a:ea typeface="Comic Sans MS" charset="0"/>
                <a:cs typeface="Comic Sans MS" charset="0"/>
              </a:rPr>
              <a:t>Many teachers like explaining and think they are good at it. And they may, in fact, be good at it. But this method is no longer relevant, because students are no longer listening. I often liken this to Federal Express: you can have the best delivery system in the world, but if no one is home to receive the package, it doesn’t much matter.</a:t>
            </a:r>
            <a:r>
              <a:rPr lang="ja-JP" altLang="en-US" sz="3400" dirty="0" smtClean="0">
                <a:latin typeface="Comic Sans MS" charset="0"/>
                <a:ea typeface="Comic Sans MS" charset="0"/>
                <a:cs typeface="Comic Sans MS" charset="0"/>
              </a:rPr>
              <a:t>”</a:t>
            </a:r>
            <a:endParaRPr lang="en-US" altLang="ja-JP" sz="3400" dirty="0">
              <a:latin typeface="Comic Sans MS" charset="0"/>
              <a:ea typeface="Comic Sans MS" charset="0"/>
              <a:cs typeface="Comic Sans MS" charset="0"/>
            </a:endParaRPr>
          </a:p>
          <a:p>
            <a:endParaRPr lang="en-US" sz="3600" b="1" dirty="0">
              <a:latin typeface="Comic Sans MS" charset="0"/>
              <a:ea typeface="Comic Sans MS" charset="0"/>
              <a:cs typeface="Comic Sans MS" charset="0"/>
            </a:endParaRPr>
          </a:p>
          <a:p>
            <a:r>
              <a:rPr lang="en-US" sz="3600" b="1" dirty="0">
                <a:latin typeface="Comic Sans MS" charset="0"/>
                <a:ea typeface="Comic Sans MS" charset="0"/>
                <a:cs typeface="Comic Sans MS" charset="0"/>
              </a:rPr>
              <a:t>	</a:t>
            </a:r>
            <a:r>
              <a:rPr lang="en-US" sz="3600" b="1" dirty="0" smtClean="0">
                <a:latin typeface="Comic Sans MS" charset="0"/>
                <a:ea typeface="Comic Sans MS" charset="0"/>
                <a:cs typeface="Comic Sans MS" charset="0"/>
              </a:rPr>
              <a:t>		</a:t>
            </a:r>
            <a:r>
              <a:rPr lang="en-US" sz="3600" b="1" dirty="0">
                <a:latin typeface="Comic Sans MS" charset="0"/>
                <a:ea typeface="Comic Sans MS" charset="0"/>
                <a:cs typeface="Comic Sans MS" charset="0"/>
              </a:rPr>
              <a:t> </a:t>
            </a:r>
            <a:r>
              <a:rPr lang="en-US" sz="3600" b="1" dirty="0" smtClean="0">
                <a:latin typeface="Comic Sans MS" charset="0"/>
                <a:ea typeface="Comic Sans MS" charset="0"/>
                <a:cs typeface="Comic Sans MS" charset="0"/>
              </a:rPr>
              <a:t>    </a:t>
            </a:r>
            <a:r>
              <a:rPr lang="en-US" sz="2000" dirty="0" smtClean="0">
                <a:latin typeface="Comic Sans MS" charset="0"/>
                <a:ea typeface="Comic Sans MS" charset="0"/>
                <a:cs typeface="Comic Sans MS" charset="0"/>
              </a:rPr>
              <a:t>- Marc </a:t>
            </a:r>
            <a:r>
              <a:rPr lang="en-US" sz="2000" dirty="0" err="1" smtClean="0">
                <a:latin typeface="Comic Sans MS" charset="0"/>
                <a:ea typeface="Comic Sans MS" charset="0"/>
                <a:cs typeface="Comic Sans MS" charset="0"/>
              </a:rPr>
              <a:t>Prensky</a:t>
            </a:r>
            <a:r>
              <a:rPr lang="en-US" sz="2000" dirty="0" smtClean="0">
                <a:latin typeface="Comic Sans MS" charset="0"/>
                <a:ea typeface="Comic Sans MS" charset="0"/>
                <a:cs typeface="Comic Sans MS" charset="0"/>
              </a:rPr>
              <a:t>, </a:t>
            </a:r>
            <a:r>
              <a:rPr lang="en-US" sz="2000" i="1" dirty="0" smtClean="0">
                <a:latin typeface="Comic Sans MS" charset="0"/>
                <a:ea typeface="Comic Sans MS" charset="0"/>
                <a:cs typeface="Comic Sans MS" charset="0"/>
              </a:rPr>
              <a:t>Teaching Digital Natives </a:t>
            </a:r>
            <a:r>
              <a:rPr lang="en-US" sz="2000" dirty="0" smtClean="0">
                <a:latin typeface="Comic Sans MS" charset="0"/>
                <a:ea typeface="Comic Sans MS" charset="0"/>
                <a:cs typeface="Comic Sans MS" charset="0"/>
              </a:rPr>
              <a:t>(2010) </a:t>
            </a:r>
            <a:r>
              <a:rPr lang="en-US" sz="2000" dirty="0">
                <a:solidFill>
                  <a:schemeClr val="tx2"/>
                </a:solidFill>
              </a:rPr>
              <a:t/>
            </a:r>
            <a:br>
              <a:rPr lang="en-US" sz="2000" dirty="0">
                <a:solidFill>
                  <a:schemeClr val="tx2"/>
                </a:solidFill>
              </a:rPr>
            </a:br>
            <a:r>
              <a:rPr lang="en-US" dirty="0">
                <a:solidFill>
                  <a:schemeClr val="tx2"/>
                </a:solidFill>
              </a:rPr>
              <a:t>       </a:t>
            </a:r>
          </a:p>
          <a:p>
            <a:r>
              <a:rPr lang="en-US" dirty="0">
                <a:solidFill>
                  <a:schemeClr val="tx2"/>
                </a:solidFill>
              </a:rPr>
              <a:t> </a:t>
            </a:r>
            <a:endParaRPr lang="en-US" sz="2000" b="1" dirty="0">
              <a:solidFill>
                <a:schemeClr val="tx2"/>
              </a:solidFill>
              <a:latin typeface="Tahoma" charset="0"/>
            </a:endParaRPr>
          </a:p>
        </p:txBody>
      </p:sp>
    </p:spTree>
    <p:extLst>
      <p:ext uri="{BB962C8B-B14F-4D97-AF65-F5344CB8AC3E}">
        <p14:creationId xmlns:p14="http://schemas.microsoft.com/office/powerpoint/2010/main" val="30160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526639" y="389467"/>
            <a:ext cx="8042487" cy="5977466"/>
          </a:xfrm>
          <a:prstGeom prst="rect">
            <a:avLst/>
          </a:prstGeom>
          <a:solidFill>
            <a:schemeClr val="bg1"/>
          </a:solidFill>
          <a:ln w="57150" cmpd="thickThin">
            <a:solidFill>
              <a:schemeClr val="tx1"/>
            </a:solidFill>
            <a:miter lim="800000"/>
            <a:headEnd/>
            <a:tailEnd/>
          </a:ln>
        </p:spPr>
        <p:txBody>
          <a:bodyPr wrap="none" anchor="ctr"/>
          <a:lstStyle/>
          <a:p>
            <a:pPr algn="ctr">
              <a:defRPr/>
            </a:pPr>
            <a:endParaRPr lang="en-US" sz="2400" dirty="0">
              <a:latin typeface="Tahoma" pitchFamily="34" charset="0"/>
              <a:ea typeface="+mn-ea"/>
              <a:cs typeface="Arial" charset="0"/>
            </a:endParaRPr>
          </a:p>
        </p:txBody>
      </p:sp>
      <p:sp>
        <p:nvSpPr>
          <p:cNvPr id="74754" name="Text Box 3"/>
          <p:cNvSpPr txBox="1">
            <a:spLocks noChangeArrowheads="1"/>
          </p:cNvSpPr>
          <p:nvPr/>
        </p:nvSpPr>
        <p:spPr bwMode="auto">
          <a:xfrm>
            <a:off x="721351" y="573736"/>
            <a:ext cx="7619198" cy="6247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smtClean="0">
                <a:latin typeface="Comic Sans MS" charset="0"/>
                <a:ea typeface="Comic Sans MS" charset="0"/>
                <a:cs typeface="Comic Sans MS" charset="0"/>
              </a:rPr>
              <a:t>In the first week of school, begin with pairs…</a:t>
            </a:r>
          </a:p>
          <a:p>
            <a:pPr marL="342900" indent="-342900" eaLnBrk="1" hangingPunct="1">
              <a:spcBef>
                <a:spcPct val="50000"/>
              </a:spcBef>
              <a:buFont typeface="Arial"/>
              <a:buChar char="•"/>
            </a:pPr>
            <a:r>
              <a:rPr lang="en-US" sz="2800" dirty="0" smtClean="0">
                <a:latin typeface="Comic Sans MS" charset="0"/>
                <a:ea typeface="Comic Sans MS" charset="0"/>
                <a:cs typeface="Comic Sans MS" charset="0"/>
              </a:rPr>
              <a:t>Sharing is less intimidating with a single partner. </a:t>
            </a:r>
          </a:p>
          <a:p>
            <a:pPr marL="342900" indent="-342900" eaLnBrk="1" hangingPunct="1">
              <a:spcBef>
                <a:spcPct val="50000"/>
              </a:spcBef>
              <a:buFont typeface="Arial"/>
              <a:buChar char="•"/>
            </a:pPr>
            <a:r>
              <a:rPr lang="en-US" sz="2800" dirty="0" smtClean="0">
                <a:latin typeface="Comic Sans MS" charset="0"/>
                <a:ea typeface="Comic Sans MS" charset="0"/>
                <a:cs typeface="Comic Sans MS" charset="0"/>
              </a:rPr>
              <a:t>Meeting frequently with partners allows students to get to know each other quickly during the first two weeks.</a:t>
            </a:r>
          </a:p>
          <a:p>
            <a:pPr marL="342900" indent="-342900" eaLnBrk="1" hangingPunct="1">
              <a:spcBef>
                <a:spcPct val="50000"/>
              </a:spcBef>
              <a:buFont typeface="Arial"/>
              <a:buChar char="•"/>
            </a:pPr>
            <a:r>
              <a:rPr lang="en-US" sz="2800" dirty="0" smtClean="0">
                <a:latin typeface="Comic Sans MS" charset="0"/>
                <a:ea typeface="Comic Sans MS" charset="0"/>
                <a:cs typeface="Comic Sans MS" charset="0"/>
              </a:rPr>
              <a:t>There is no place to hide in a pair.</a:t>
            </a:r>
          </a:p>
          <a:p>
            <a:pPr marL="342900" indent="-342900" eaLnBrk="1" hangingPunct="1">
              <a:spcBef>
                <a:spcPct val="50000"/>
              </a:spcBef>
              <a:buFont typeface="Arial"/>
              <a:buChar char="•"/>
            </a:pPr>
            <a:r>
              <a:rPr lang="en-US" sz="2800" dirty="0" smtClean="0">
                <a:latin typeface="Comic Sans MS" charset="0"/>
                <a:ea typeface="Comic Sans MS" charset="0"/>
                <a:cs typeface="Comic Sans MS" charset="0"/>
              </a:rPr>
              <a:t>Students who are able to function in pairs can move more quickly and efficiently into quartets </a:t>
            </a:r>
            <a:r>
              <a:rPr lang="en-US" sz="2800" dirty="0">
                <a:latin typeface="Comic Sans MS" charset="0"/>
                <a:ea typeface="Comic Sans MS" charset="0"/>
                <a:cs typeface="Comic Sans MS" charset="0"/>
              </a:rPr>
              <a:t>(</a:t>
            </a:r>
            <a:r>
              <a:rPr lang="en-US" sz="2800" dirty="0" smtClean="0">
                <a:latin typeface="Comic Sans MS" charset="0"/>
                <a:ea typeface="Comic Sans MS" charset="0"/>
                <a:cs typeface="Comic Sans MS" charset="0"/>
              </a:rPr>
              <a:t>pairs squared).</a:t>
            </a:r>
          </a:p>
          <a:p>
            <a:pPr eaLnBrk="1" hangingPunct="1">
              <a:spcBef>
                <a:spcPct val="50000"/>
              </a:spcBef>
            </a:pPr>
            <a:r>
              <a:rPr lang="en-US" dirty="0">
                <a:latin typeface="Tahoma" charset="0"/>
              </a:rPr>
              <a:t>	</a:t>
            </a:r>
            <a:endParaRPr lang="en-US" dirty="0" smtClean="0">
              <a:latin typeface="Tahoma" charset="0"/>
            </a:endParaRPr>
          </a:p>
        </p:txBody>
      </p:sp>
    </p:spTree>
    <p:extLst>
      <p:ext uri="{BB962C8B-B14F-4D97-AF65-F5344CB8AC3E}">
        <p14:creationId xmlns:p14="http://schemas.microsoft.com/office/powerpoint/2010/main" val="76897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animEffect transition="in" filter="fade">
                                      <p:cBhvr>
                                        <p:cTn id="7" dur="500"/>
                                        <p:tgtEl>
                                          <p:spTgt spid="747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754">
                                            <p:txEl>
                                              <p:pRg st="1" end="1"/>
                                            </p:txEl>
                                          </p:spTgt>
                                        </p:tgtEl>
                                        <p:attrNameLst>
                                          <p:attrName>style.visibility</p:attrName>
                                        </p:attrNameLst>
                                      </p:cBhvr>
                                      <p:to>
                                        <p:strVal val="visible"/>
                                      </p:to>
                                    </p:set>
                                    <p:animEffect transition="in" filter="fade">
                                      <p:cBhvr>
                                        <p:cTn id="12" dur="500"/>
                                        <p:tgtEl>
                                          <p:spTgt spid="747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754">
                                            <p:txEl>
                                              <p:pRg st="2" end="2"/>
                                            </p:txEl>
                                          </p:spTgt>
                                        </p:tgtEl>
                                        <p:attrNameLst>
                                          <p:attrName>style.visibility</p:attrName>
                                        </p:attrNameLst>
                                      </p:cBhvr>
                                      <p:to>
                                        <p:strVal val="visible"/>
                                      </p:to>
                                    </p:set>
                                    <p:animEffect transition="in" filter="fade">
                                      <p:cBhvr>
                                        <p:cTn id="17" dur="500"/>
                                        <p:tgtEl>
                                          <p:spTgt spid="747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754">
                                            <p:txEl>
                                              <p:pRg st="3" end="3"/>
                                            </p:txEl>
                                          </p:spTgt>
                                        </p:tgtEl>
                                        <p:attrNameLst>
                                          <p:attrName>style.visibility</p:attrName>
                                        </p:attrNameLst>
                                      </p:cBhvr>
                                      <p:to>
                                        <p:strVal val="visible"/>
                                      </p:to>
                                    </p:set>
                                    <p:animEffect transition="in" filter="fade">
                                      <p:cBhvr>
                                        <p:cTn id="22" dur="500"/>
                                        <p:tgtEl>
                                          <p:spTgt spid="747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4754">
                                            <p:txEl>
                                              <p:pRg st="4" end="4"/>
                                            </p:txEl>
                                          </p:spTgt>
                                        </p:tgtEl>
                                        <p:attrNameLst>
                                          <p:attrName>style.visibility</p:attrName>
                                        </p:attrNameLst>
                                      </p:cBhvr>
                                      <p:to>
                                        <p:strVal val="visible"/>
                                      </p:to>
                                    </p:set>
                                    <p:animEffect transition="in" filter="fade">
                                      <p:cBhvr>
                                        <p:cTn id="27" dur="500"/>
                                        <p:tgtEl>
                                          <p:spTgt spid="747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0535" y="372533"/>
            <a:ext cx="4673600" cy="6146800"/>
          </a:xfrm>
          <a:prstGeom prst="rect">
            <a:avLst/>
          </a:prstGeom>
          <a:solidFill>
            <a:schemeClr val="bg1">
              <a:lumMod val="75000"/>
            </a:schemeClr>
          </a:solidFill>
          <a:ln w="38100">
            <a:solidFill>
              <a:schemeClr val="tx1"/>
            </a:solidFill>
          </a:ln>
          <a:scene3d>
            <a:camera prst="orthographicFront"/>
            <a:lightRig rig="threePt" dir="t"/>
          </a:scene3d>
          <a:sp3d contourW="12700">
            <a:bevelT w="152400" h="50800" prst="softRound"/>
            <a:bevelB/>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85" name="Rectangle 2"/>
          <p:cNvSpPr>
            <a:spLocks noChangeArrowheads="1"/>
          </p:cNvSpPr>
          <p:nvPr/>
        </p:nvSpPr>
        <p:spPr bwMode="auto">
          <a:xfrm>
            <a:off x="266700" y="931334"/>
            <a:ext cx="8686800" cy="4758267"/>
          </a:xfrm>
          <a:prstGeom prst="rect">
            <a:avLst/>
          </a:prstGeom>
          <a:solidFill>
            <a:schemeClr val="bg1"/>
          </a:solidFill>
          <a:ln w="57150" cmpd="thickThin">
            <a:solidFill>
              <a:schemeClr val="tx1"/>
            </a:solidFill>
            <a:miter lim="800000"/>
            <a:headEnd/>
            <a:tailEnd/>
          </a:ln>
        </p:spPr>
        <p:txBody>
          <a:bodyPr wrap="none" anchor="ctr"/>
          <a:lstStyle/>
          <a:p>
            <a:pPr algn="ctr"/>
            <a:endParaRPr lang="en-US" sz="2400" b="1">
              <a:latin typeface="Tahoma" charset="0"/>
            </a:endParaRPr>
          </a:p>
          <a:p>
            <a:pPr algn="ctr"/>
            <a:endParaRPr lang="en-US" sz="2200">
              <a:latin typeface="Tahoma" charset="0"/>
            </a:endParaRPr>
          </a:p>
        </p:txBody>
      </p:sp>
      <p:sp>
        <p:nvSpPr>
          <p:cNvPr id="64515" name="Rectangle 3"/>
          <p:cNvSpPr>
            <a:spLocks noChangeArrowheads="1"/>
          </p:cNvSpPr>
          <p:nvPr/>
        </p:nvSpPr>
        <p:spPr bwMode="auto">
          <a:xfrm>
            <a:off x="304800" y="1117600"/>
            <a:ext cx="8610600" cy="6801862"/>
          </a:xfrm>
          <a:prstGeom prst="rect">
            <a:avLst/>
          </a:prstGeom>
          <a:noFill/>
          <a:ln w="9525">
            <a:noFill/>
            <a:miter lim="800000"/>
            <a:headEnd/>
            <a:tailEnd/>
          </a:ln>
        </p:spPr>
        <p:txBody>
          <a:bodyPr>
            <a:spAutoFit/>
          </a:bodyPr>
          <a:lstStyle/>
          <a:p>
            <a:pPr algn="ctr">
              <a:defRPr/>
            </a:pPr>
            <a:r>
              <a:rPr lang="en-US" sz="3600" dirty="0" smtClean="0">
                <a:latin typeface="Chalkboard" charset="0"/>
                <a:ea typeface="Chalkboard" charset="0"/>
                <a:cs typeface="Chalkboard" charset="0"/>
              </a:rPr>
              <a:t>Exercise releases BDNF </a:t>
            </a:r>
          </a:p>
          <a:p>
            <a:pPr algn="ctr">
              <a:defRPr/>
            </a:pPr>
            <a:r>
              <a:rPr lang="en-US" sz="3600" dirty="0" smtClean="0">
                <a:latin typeface="Chalkboard" charset="0"/>
                <a:ea typeface="Chalkboard" charset="0"/>
                <a:cs typeface="Chalkboard" charset="0"/>
              </a:rPr>
              <a:t>(protein that nourishes neurons)</a:t>
            </a:r>
            <a:endParaRPr lang="en-US" sz="3600" dirty="0">
              <a:latin typeface="Chalkboard" charset="0"/>
              <a:ea typeface="Chalkboard" charset="0"/>
              <a:cs typeface="Chalkboard" charset="0"/>
            </a:endParaRPr>
          </a:p>
          <a:p>
            <a:pPr>
              <a:defRPr/>
            </a:pPr>
            <a:endParaRPr lang="en-US" sz="3600" dirty="0">
              <a:latin typeface="Chalkboard" charset="0"/>
              <a:ea typeface="Chalkboard" charset="0"/>
              <a:cs typeface="Chalkboard" charset="0"/>
            </a:endParaRPr>
          </a:p>
          <a:p>
            <a:pPr marL="742950" indent="-742950">
              <a:buFont typeface="+mj-lt"/>
              <a:buAutoNum type="arabicPeriod"/>
              <a:defRPr/>
            </a:pPr>
            <a:r>
              <a:rPr lang="en-US" sz="3200" dirty="0" smtClean="0">
                <a:latin typeface="Chalkboard" charset="0"/>
                <a:ea typeface="Chalkboard" charset="0"/>
                <a:cs typeface="Chalkboard" charset="0"/>
              </a:rPr>
              <a:t>Improves signal strength between neurons</a:t>
            </a:r>
            <a:endParaRPr lang="en-US" sz="3200" dirty="0">
              <a:latin typeface="Chalkboard" charset="0"/>
              <a:ea typeface="Chalkboard" charset="0"/>
              <a:cs typeface="Chalkboard" charset="0"/>
            </a:endParaRPr>
          </a:p>
          <a:p>
            <a:pPr marL="742950" indent="-742950">
              <a:buFont typeface="+mj-lt"/>
              <a:buAutoNum type="arabicPeriod"/>
              <a:defRPr/>
            </a:pPr>
            <a:r>
              <a:rPr lang="en-US" sz="3200" dirty="0" smtClean="0">
                <a:latin typeface="Chalkboard" charset="0"/>
                <a:ea typeface="Chalkboard" charset="0"/>
                <a:cs typeface="Chalkboard" charset="0"/>
              </a:rPr>
              <a:t>Improves the functions of neurons</a:t>
            </a:r>
            <a:endParaRPr lang="en-US" sz="3200" dirty="0">
              <a:latin typeface="Chalkboard" charset="0"/>
              <a:ea typeface="Chalkboard" charset="0"/>
              <a:cs typeface="Chalkboard" charset="0"/>
            </a:endParaRPr>
          </a:p>
          <a:p>
            <a:pPr marL="742950" indent="-742950">
              <a:buFont typeface="+mj-lt"/>
              <a:buAutoNum type="arabicPeriod"/>
              <a:defRPr/>
            </a:pPr>
            <a:r>
              <a:rPr lang="en-US" sz="3200" dirty="0" smtClean="0">
                <a:latin typeface="Chalkboard" charset="0"/>
                <a:ea typeface="Chalkboard" charset="0"/>
                <a:cs typeface="Chalkboard" charset="0"/>
              </a:rPr>
              <a:t>Facilitates the flow of neurotransmitters (dopamine and </a:t>
            </a:r>
            <a:r>
              <a:rPr lang="en-US" sz="3200" dirty="0" err="1" smtClean="0">
                <a:latin typeface="Chalkboard" charset="0"/>
                <a:ea typeface="Chalkboard" charset="0"/>
                <a:cs typeface="Chalkboard" charset="0"/>
              </a:rPr>
              <a:t>seratonin</a:t>
            </a:r>
            <a:r>
              <a:rPr lang="en-US" sz="3200" dirty="0" smtClean="0">
                <a:latin typeface="Chalkboard" charset="0"/>
                <a:ea typeface="Chalkboard" charset="0"/>
                <a:cs typeface="Chalkboard" charset="0"/>
              </a:rPr>
              <a:t>)</a:t>
            </a:r>
            <a:endParaRPr lang="en-US" sz="3200" dirty="0">
              <a:solidFill>
                <a:schemeClr val="tx2"/>
              </a:solidFill>
              <a:latin typeface="Tahoma" pitchFamily="34" charset="0"/>
              <a:cs typeface="Arial" charset="0"/>
            </a:endParaRPr>
          </a:p>
          <a:p>
            <a:pPr marL="742950" indent="-742950">
              <a:defRPr/>
            </a:pPr>
            <a:endParaRPr lang="en-US" sz="3200" b="1" dirty="0">
              <a:solidFill>
                <a:schemeClr val="tx2"/>
              </a:solidFill>
              <a:latin typeface="Tahoma" pitchFamily="34" charset="0"/>
              <a:cs typeface="Arial" charset="0"/>
            </a:endParaRPr>
          </a:p>
          <a:p>
            <a:pPr marL="742950" indent="-742950">
              <a:defRPr/>
            </a:pPr>
            <a:r>
              <a:rPr lang="en-US" sz="3200" b="1" dirty="0">
                <a:solidFill>
                  <a:schemeClr val="tx2"/>
                </a:solidFill>
                <a:latin typeface="Tahoma" pitchFamily="34" charset="0"/>
                <a:cs typeface="Arial" charset="0"/>
              </a:rPr>
              <a:t>	</a:t>
            </a:r>
          </a:p>
          <a:p>
            <a:pPr marL="742950" indent="-742950">
              <a:defRPr/>
            </a:pPr>
            <a:endParaRPr lang="en-US" sz="3600" b="1" dirty="0">
              <a:solidFill>
                <a:schemeClr val="tx2"/>
              </a:solidFill>
              <a:latin typeface="Tahoma" pitchFamily="34" charset="0"/>
              <a:ea typeface="+mn-ea"/>
              <a:cs typeface="Arial" charset="0"/>
            </a:endParaRPr>
          </a:p>
          <a:p>
            <a:pPr>
              <a:defRPr/>
            </a:pPr>
            <a:endParaRPr lang="en-US" sz="3600" b="1" dirty="0">
              <a:solidFill>
                <a:schemeClr val="tx2"/>
              </a:solidFill>
              <a:latin typeface="Tahoma" pitchFamily="34" charset="0"/>
              <a:ea typeface="+mn-ea"/>
              <a:cs typeface="Arial" charset="0"/>
            </a:endParaRPr>
          </a:p>
          <a:p>
            <a:pPr>
              <a:defRPr/>
            </a:pPr>
            <a:endParaRPr lang="en-US" sz="3200" b="1" dirty="0">
              <a:solidFill>
                <a:schemeClr val="tx2"/>
              </a:solidFill>
              <a:ea typeface="+mn-ea"/>
              <a:cs typeface="Arial" charset="0"/>
            </a:endParaRPr>
          </a:p>
        </p:txBody>
      </p:sp>
    </p:spTree>
    <p:extLst>
      <p:ext uri="{BB962C8B-B14F-4D97-AF65-F5344CB8AC3E}">
        <p14:creationId xmlns:p14="http://schemas.microsoft.com/office/powerpoint/2010/main" val="49028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20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fade">
                                      <p:cBhvr>
                                        <p:cTn id="12" dur="2000"/>
                                        <p:tgtEl>
                                          <p:spTgt spid="645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4515">
                                            <p:txEl>
                                              <p:pRg st="3" end="3"/>
                                            </p:txEl>
                                          </p:spTgt>
                                        </p:tgtEl>
                                        <p:attrNameLst>
                                          <p:attrName>style.visibility</p:attrName>
                                        </p:attrNameLst>
                                      </p:cBhvr>
                                      <p:to>
                                        <p:strVal val="visible"/>
                                      </p:to>
                                    </p:set>
                                    <p:animEffect transition="in" filter="fade">
                                      <p:cBhvr>
                                        <p:cTn id="17" dur="2000"/>
                                        <p:tgtEl>
                                          <p:spTgt spid="645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4515">
                                            <p:txEl>
                                              <p:pRg st="4" end="4"/>
                                            </p:txEl>
                                          </p:spTgt>
                                        </p:tgtEl>
                                        <p:attrNameLst>
                                          <p:attrName>style.visibility</p:attrName>
                                        </p:attrNameLst>
                                      </p:cBhvr>
                                      <p:to>
                                        <p:strVal val="visible"/>
                                      </p:to>
                                    </p:set>
                                    <p:animEffect transition="in" filter="fade">
                                      <p:cBhvr>
                                        <p:cTn id="22" dur="2000"/>
                                        <p:tgtEl>
                                          <p:spTgt spid="6451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4515">
                                            <p:txEl>
                                              <p:pRg st="5" end="5"/>
                                            </p:txEl>
                                          </p:spTgt>
                                        </p:tgtEl>
                                        <p:attrNameLst>
                                          <p:attrName>style.visibility</p:attrName>
                                        </p:attrNameLst>
                                      </p:cBhvr>
                                      <p:to>
                                        <p:strVal val="visible"/>
                                      </p:to>
                                    </p:set>
                                    <p:animEffect transition="in" filter="fade">
                                      <p:cBhvr>
                                        <p:cTn id="27" dur="2000"/>
                                        <p:tgtEl>
                                          <p:spTgt spid="6451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4515">
                                            <p:txEl>
                                              <p:pRg st="7" end="7"/>
                                            </p:txEl>
                                          </p:spTgt>
                                        </p:tgtEl>
                                        <p:attrNameLst>
                                          <p:attrName>style.visibility</p:attrName>
                                        </p:attrNameLst>
                                      </p:cBhvr>
                                      <p:to>
                                        <p:strVal val="visible"/>
                                      </p:to>
                                    </p:set>
                                    <p:animEffect transition="in" filter="fade">
                                      <p:cBhvr>
                                        <p:cTn id="32" dur="2000"/>
                                        <p:tgtEl>
                                          <p:spTgt spid="645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0535" y="304799"/>
            <a:ext cx="4673600" cy="6180667"/>
          </a:xfrm>
          <a:prstGeom prst="rect">
            <a:avLst/>
          </a:prstGeom>
          <a:solidFill>
            <a:schemeClr val="bg1">
              <a:lumMod val="75000"/>
            </a:schemeClr>
          </a:solidFill>
          <a:ln w="38100">
            <a:solidFill>
              <a:schemeClr val="tx1"/>
            </a:solidFill>
          </a:ln>
          <a:scene3d>
            <a:camera prst="orthographicFront"/>
            <a:lightRig rig="threePt" dir="t"/>
          </a:scene3d>
          <a:sp3d contourW="12700">
            <a:bevelT w="152400" h="50800" prst="softRound"/>
            <a:bevelB/>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14" name="Rectangle 2"/>
          <p:cNvSpPr>
            <a:spLocks noChangeArrowheads="1"/>
          </p:cNvSpPr>
          <p:nvPr/>
        </p:nvSpPr>
        <p:spPr bwMode="auto">
          <a:xfrm>
            <a:off x="228600" y="914400"/>
            <a:ext cx="8686800" cy="4961467"/>
          </a:xfrm>
          <a:prstGeom prst="rect">
            <a:avLst/>
          </a:prstGeom>
          <a:solidFill>
            <a:schemeClr val="bg1"/>
          </a:solidFill>
          <a:ln w="57150" cmpd="thickThin">
            <a:solidFill>
              <a:schemeClr val="tx1"/>
            </a:solidFill>
            <a:miter lim="800000"/>
            <a:headEnd/>
            <a:tailEnd/>
          </a:ln>
        </p:spPr>
        <p:txBody>
          <a:bodyPr wrap="none" anchor="ctr"/>
          <a:lstStyle/>
          <a:p>
            <a:pPr algn="ctr"/>
            <a:endParaRPr lang="en-US" sz="2400" b="1">
              <a:latin typeface="Tahoma" charset="0"/>
            </a:endParaRPr>
          </a:p>
          <a:p>
            <a:pPr algn="ctr"/>
            <a:endParaRPr lang="en-US" sz="2200">
              <a:latin typeface="Tahoma" charset="0"/>
            </a:endParaRPr>
          </a:p>
        </p:txBody>
      </p:sp>
      <p:sp>
        <p:nvSpPr>
          <p:cNvPr id="4099" name="Rectangle 3"/>
          <p:cNvSpPr>
            <a:spLocks noChangeArrowheads="1"/>
          </p:cNvSpPr>
          <p:nvPr/>
        </p:nvSpPr>
        <p:spPr bwMode="auto">
          <a:xfrm>
            <a:off x="381000" y="1291007"/>
            <a:ext cx="8382000" cy="6217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3600" dirty="0" smtClean="0">
                <a:solidFill>
                  <a:schemeClr val="tx2"/>
                </a:solidFill>
                <a:latin typeface="Chalkboard" charset="0"/>
                <a:ea typeface="Chalkboard" charset="0"/>
                <a:cs typeface="Chalkboard" charset="0"/>
              </a:rPr>
              <a:t>“</a:t>
            </a:r>
            <a:r>
              <a:rPr lang="en-US" sz="3600" dirty="0">
                <a:latin typeface="Chalkboard" charset="0"/>
                <a:ea typeface="Chalkboard" charset="0"/>
                <a:cs typeface="Chalkboard" charset="0"/>
              </a:rPr>
              <a:t>Cutting off physical exercise—the very activity most likely to promote cognitive performance—to do better on a test score is like trying to gain weight by starving yourself</a:t>
            </a:r>
            <a:r>
              <a:rPr lang="en-US" sz="3600" dirty="0" smtClean="0">
                <a:latin typeface="Chalkboard" charset="0"/>
                <a:ea typeface="Chalkboard" charset="0"/>
                <a:cs typeface="Chalkboard" charset="0"/>
              </a:rPr>
              <a:t>.”</a:t>
            </a:r>
          </a:p>
          <a:p>
            <a:pPr algn="ctr"/>
            <a:endParaRPr lang="en-US" sz="3600" dirty="0">
              <a:latin typeface="Chalkboard" charset="0"/>
              <a:ea typeface="Chalkboard" charset="0"/>
              <a:cs typeface="Chalkboard" charset="0"/>
            </a:endParaRPr>
          </a:p>
          <a:p>
            <a:pPr algn="ctr"/>
            <a:r>
              <a:rPr lang="en-US" sz="3600" dirty="0" smtClean="0">
                <a:latin typeface="Chalkboard" charset="0"/>
                <a:ea typeface="Chalkboard" charset="0"/>
                <a:cs typeface="Chalkboard" charset="0"/>
              </a:rPr>
              <a:t>                  - John Medina (2008)</a:t>
            </a:r>
            <a:endParaRPr lang="en-US" sz="3600" dirty="0">
              <a:latin typeface="Chalkboard" charset="0"/>
              <a:ea typeface="Chalkboard" charset="0"/>
              <a:cs typeface="Chalkboard" charset="0"/>
            </a:endParaRPr>
          </a:p>
          <a:p>
            <a:pPr algn="ctr"/>
            <a:endParaRPr lang="en-US" sz="3200" b="1" dirty="0">
              <a:solidFill>
                <a:schemeClr val="tx2"/>
              </a:solidFill>
              <a:latin typeface="Chalkboard" charset="0"/>
              <a:ea typeface="Chalkboard" charset="0"/>
              <a:cs typeface="Chalkboard" charset="0"/>
            </a:endParaRPr>
          </a:p>
          <a:p>
            <a:pPr algn="ctr"/>
            <a:endParaRPr lang="en-US" sz="6000" b="1" dirty="0">
              <a:solidFill>
                <a:schemeClr val="tx2"/>
              </a:solidFill>
            </a:endParaRPr>
          </a:p>
          <a:p>
            <a:r>
              <a:rPr lang="en-US" dirty="0">
                <a:solidFill>
                  <a:schemeClr val="tx2"/>
                </a:solidFill>
              </a:rPr>
              <a:t/>
            </a:r>
            <a:br>
              <a:rPr lang="en-US" dirty="0">
                <a:solidFill>
                  <a:schemeClr val="tx2"/>
                </a:solidFill>
              </a:rPr>
            </a:br>
            <a:r>
              <a:rPr lang="en-US" dirty="0">
                <a:solidFill>
                  <a:schemeClr val="tx2"/>
                </a:solidFill>
              </a:rPr>
              <a:t>       </a:t>
            </a:r>
          </a:p>
          <a:p>
            <a:r>
              <a:rPr lang="en-US" dirty="0">
                <a:solidFill>
                  <a:schemeClr val="tx2"/>
                </a:solidFill>
              </a:rPr>
              <a:t> </a:t>
            </a:r>
            <a:endParaRPr lang="en-US" sz="2000" b="1" dirty="0">
              <a:solidFill>
                <a:schemeClr val="tx2"/>
              </a:solidFill>
              <a:latin typeface="Tahoma" charset="0"/>
            </a:endParaRPr>
          </a:p>
        </p:txBody>
      </p:sp>
    </p:spTree>
    <p:extLst>
      <p:ext uri="{BB962C8B-B14F-4D97-AF65-F5344CB8AC3E}">
        <p14:creationId xmlns:p14="http://schemas.microsoft.com/office/powerpoint/2010/main" val="147359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01598" y="67733"/>
            <a:ext cx="8915400" cy="6705600"/>
          </a:xfrm>
          <a:prstGeom prst="rect">
            <a:avLst/>
          </a:prstGeom>
          <a:solidFill>
            <a:schemeClr val="bg1"/>
          </a:solidFill>
          <a:ln w="57150" cmpd="thickThin">
            <a:solidFill>
              <a:schemeClr val="tx1"/>
            </a:solidFill>
            <a:miter lim="800000"/>
            <a:headEnd/>
            <a:tailEnd/>
          </a:ln>
        </p:spPr>
        <p:txBody>
          <a:bodyPr wrap="none" anchor="ctr"/>
          <a:lstStyle/>
          <a:p>
            <a:pPr algn="ctr">
              <a:defRPr/>
            </a:pPr>
            <a:endParaRPr lang="en-US" sz="2400" dirty="0">
              <a:solidFill>
                <a:srgbClr val="DDDDDD"/>
              </a:solidFill>
              <a:latin typeface="Tahoma" pitchFamily="34" charset="0"/>
              <a:ea typeface="+mn-ea"/>
            </a:endParaRPr>
          </a:p>
        </p:txBody>
      </p:sp>
      <p:sp>
        <p:nvSpPr>
          <p:cNvPr id="5123" name="Text Box 3"/>
          <p:cNvSpPr txBox="1">
            <a:spLocks noChangeArrowheads="1"/>
          </p:cNvSpPr>
          <p:nvPr/>
        </p:nvSpPr>
        <p:spPr bwMode="auto">
          <a:xfrm>
            <a:off x="215898" y="-338660"/>
            <a:ext cx="8686800" cy="8500789"/>
          </a:xfrm>
          <a:prstGeom prst="rect">
            <a:avLst/>
          </a:prstGeom>
          <a:noFill/>
          <a:ln w="9525">
            <a:noFill/>
            <a:miter lim="800000"/>
            <a:headEnd/>
            <a:tailEnd/>
          </a:ln>
        </p:spPr>
        <p:txBody>
          <a:bodyPr wrap="square">
            <a:spAutoFit/>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70000"/>
              </a:lnSpc>
              <a:spcBef>
                <a:spcPct val="50000"/>
              </a:spcBef>
            </a:pPr>
            <a:endParaRPr lang="en-US" sz="3200" b="1" dirty="0">
              <a:latin typeface="Tahoma" charset="0"/>
            </a:endParaRPr>
          </a:p>
          <a:p>
            <a:pPr eaLnBrk="1" hangingPunct="1">
              <a:spcBef>
                <a:spcPct val="50000"/>
              </a:spcBef>
            </a:pPr>
            <a:r>
              <a:rPr lang="en-US" sz="2000" dirty="0" smtClean="0">
                <a:latin typeface="Tahoma" charset="0"/>
              </a:rPr>
              <a:t>	</a:t>
            </a:r>
            <a:r>
              <a:rPr lang="en-US" sz="3200" dirty="0" smtClean="0">
                <a:latin typeface="Comic Sans MS" charset="0"/>
                <a:ea typeface="Comic Sans MS" charset="0"/>
                <a:cs typeface="Comic Sans MS" charset="0"/>
              </a:rPr>
              <a:t>“To practice critical thinking, students need to participate in the discourse of the discipline—to think, speak, and be listened to as they participate in the discipline’s particular mode of inquiry. Students will not get enough practice just by talking to the instructor. Students develop competency and become critical thinkers in a classroom that provides opportunities for intensive, structured interaction among students.”</a:t>
            </a:r>
          </a:p>
          <a:p>
            <a:pPr eaLnBrk="1" hangingPunct="1">
              <a:spcBef>
                <a:spcPct val="50000"/>
              </a:spcBef>
            </a:pPr>
            <a:endParaRPr lang="en-US" sz="2000" dirty="0">
              <a:latin typeface="Comic Sans MS" charset="0"/>
              <a:ea typeface="Comic Sans MS" charset="0"/>
              <a:cs typeface="Comic Sans MS" charset="0"/>
            </a:endParaRPr>
          </a:p>
          <a:p>
            <a:pPr eaLnBrk="1" hangingPunct="1">
              <a:spcBef>
                <a:spcPct val="50000"/>
              </a:spcBef>
            </a:pPr>
            <a:r>
              <a:rPr lang="en-US" sz="2000" dirty="0" smtClean="0">
                <a:latin typeface="Comic Sans MS" charset="0"/>
                <a:ea typeface="Comic Sans MS" charset="0"/>
                <a:cs typeface="Comic Sans MS" charset="0"/>
              </a:rPr>
              <a:t>										     </a:t>
            </a:r>
            <a:r>
              <a:rPr lang="en-US" sz="2400" dirty="0" smtClean="0">
                <a:latin typeface="Comic Sans MS" charset="0"/>
                <a:ea typeface="Comic Sans MS" charset="0"/>
                <a:cs typeface="Comic Sans MS" charset="0"/>
              </a:rPr>
              <a:t>- Bishop (2010) in Bliss, A. </a:t>
            </a:r>
          </a:p>
          <a:p>
            <a:pPr eaLnBrk="1" hangingPunct="1">
              <a:spcBef>
                <a:spcPct val="50000"/>
              </a:spcBef>
            </a:pPr>
            <a:r>
              <a:rPr lang="en-US" sz="4000" dirty="0" smtClean="0">
                <a:latin typeface="Tahoma" charset="0"/>
              </a:rPr>
              <a:t> </a:t>
            </a:r>
            <a:endParaRPr lang="en-US" sz="3200" dirty="0">
              <a:latin typeface="Tahoma" charset="0"/>
            </a:endParaRPr>
          </a:p>
          <a:p>
            <a:pPr algn="ctr" eaLnBrk="1" hangingPunct="1">
              <a:spcBef>
                <a:spcPct val="50000"/>
              </a:spcBef>
            </a:pPr>
            <a:endParaRPr lang="en-US" sz="2000" b="1" dirty="0">
              <a:latin typeface="Tahoma" charset="0"/>
            </a:endParaRPr>
          </a:p>
        </p:txBody>
      </p:sp>
    </p:spTree>
    <p:extLst>
      <p:ext uri="{BB962C8B-B14F-4D97-AF65-F5344CB8AC3E}">
        <p14:creationId xmlns:p14="http://schemas.microsoft.com/office/powerpoint/2010/main" val="40040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fade">
                                      <p:cBhvr>
                                        <p:cTn id="7" dur="500"/>
                                        <p:tgtEl>
                                          <p:spTgt spid="512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3">
                                            <p:txEl>
                                              <p:pRg st="3" end="3"/>
                                            </p:txEl>
                                          </p:spTgt>
                                        </p:tgtEl>
                                        <p:attrNameLst>
                                          <p:attrName>style.visibility</p:attrName>
                                        </p:attrNameLst>
                                      </p:cBhvr>
                                      <p:to>
                                        <p:strVal val="visible"/>
                                      </p:to>
                                    </p:set>
                                    <p:animEffect transition="in" filter="fade">
                                      <p:cBhvr>
                                        <p:cTn id="10"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2133" y="287867"/>
            <a:ext cx="4673600" cy="6282266"/>
          </a:xfrm>
          <a:prstGeom prst="rect">
            <a:avLst/>
          </a:prstGeom>
          <a:solidFill>
            <a:schemeClr val="bg1">
              <a:lumMod val="75000"/>
            </a:schemeClr>
          </a:solidFill>
          <a:ln w="38100">
            <a:solidFill>
              <a:schemeClr val="tx1"/>
            </a:solidFill>
          </a:ln>
          <a:scene3d>
            <a:camera prst="orthographicFront"/>
            <a:lightRig rig="threePt" dir="t"/>
          </a:scene3d>
          <a:sp3d contourW="12700">
            <a:bevelT w="152400" h="50800" prst="softRound"/>
            <a:bevelB/>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37" name="Rectangle 2"/>
          <p:cNvSpPr>
            <a:spLocks noChangeArrowheads="1"/>
          </p:cNvSpPr>
          <p:nvPr/>
        </p:nvSpPr>
        <p:spPr bwMode="auto">
          <a:xfrm>
            <a:off x="228600" y="872063"/>
            <a:ext cx="8686800" cy="5066964"/>
          </a:xfrm>
          <a:prstGeom prst="rect">
            <a:avLst/>
          </a:prstGeom>
          <a:solidFill>
            <a:schemeClr val="bg1"/>
          </a:solidFill>
          <a:ln w="57150" cmpd="thickThin">
            <a:solidFill>
              <a:schemeClr val="tx1"/>
            </a:solidFill>
            <a:miter lim="800000"/>
            <a:headEnd/>
            <a:tailEnd/>
          </a:ln>
        </p:spPr>
        <p:txBody>
          <a:bodyPr wrap="none" anchor="ctr"/>
          <a:lstStyle/>
          <a:p>
            <a:pPr algn="ctr"/>
            <a:endParaRPr lang="en-US" sz="2400" b="1">
              <a:latin typeface="Tahoma" charset="0"/>
            </a:endParaRPr>
          </a:p>
          <a:p>
            <a:pPr algn="ctr"/>
            <a:endParaRPr lang="en-US" sz="2200">
              <a:latin typeface="Tahoma" charset="0"/>
            </a:endParaRPr>
          </a:p>
        </p:txBody>
      </p:sp>
      <p:sp>
        <p:nvSpPr>
          <p:cNvPr id="4099" name="Rectangle 3"/>
          <p:cNvSpPr>
            <a:spLocks noChangeArrowheads="1"/>
          </p:cNvSpPr>
          <p:nvPr/>
        </p:nvSpPr>
        <p:spPr bwMode="auto">
          <a:xfrm>
            <a:off x="228600" y="973666"/>
            <a:ext cx="8686800" cy="58785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3600" dirty="0" smtClean="0">
                <a:latin typeface="Comic Sans MS" charset="0"/>
                <a:ea typeface="Comic Sans MS" charset="0"/>
                <a:cs typeface="Comic Sans MS" charset="0"/>
              </a:rPr>
              <a:t>Important classroom conversations about academic conversation skills:</a:t>
            </a:r>
          </a:p>
          <a:p>
            <a:pPr marL="457200" indent="-457200">
              <a:buFont typeface="Arial"/>
              <a:buChar char="•"/>
            </a:pPr>
            <a:r>
              <a:rPr lang="en-US" sz="2800" dirty="0" smtClean="0">
                <a:latin typeface="Comic Sans MS" charset="0"/>
                <a:ea typeface="Comic Sans MS" charset="0"/>
                <a:cs typeface="Comic Sans MS" charset="0"/>
              </a:rPr>
              <a:t>What skills are important when talking with another person?</a:t>
            </a:r>
          </a:p>
          <a:p>
            <a:pPr marL="457200" indent="-457200">
              <a:buFont typeface="Arial"/>
              <a:buChar char="•"/>
            </a:pPr>
            <a:r>
              <a:rPr lang="en-US" sz="2800" dirty="0" smtClean="0">
                <a:latin typeface="Comic Sans MS" charset="0"/>
                <a:ea typeface="Comic Sans MS" charset="0"/>
                <a:cs typeface="Comic Sans MS" charset="0"/>
              </a:rPr>
              <a:t>What problems might you encounter when talking with others?</a:t>
            </a:r>
          </a:p>
          <a:p>
            <a:pPr marL="457200" indent="-457200">
              <a:buFont typeface="Arial"/>
              <a:buChar char="•"/>
            </a:pPr>
            <a:r>
              <a:rPr lang="en-US" sz="2800" dirty="0" smtClean="0">
                <a:latin typeface="Comic Sans MS" charset="0"/>
                <a:ea typeface="Comic Sans MS" charset="0"/>
                <a:cs typeface="Comic Sans MS" charset="0"/>
              </a:rPr>
              <a:t>Can you learn from talking with another person? Why?</a:t>
            </a:r>
          </a:p>
          <a:p>
            <a:r>
              <a:rPr lang="en-US" sz="2600" dirty="0" smtClean="0">
                <a:latin typeface="Comic Sans MS" charset="0"/>
                <a:ea typeface="Comic Sans MS" charset="0"/>
                <a:cs typeface="Comic Sans MS" charset="0"/>
              </a:rPr>
              <a:t>Note: Let them discuss these with partners first! This is called priming, and it increases participation.</a:t>
            </a:r>
          </a:p>
          <a:p>
            <a:pPr lvl="3"/>
            <a:endParaRPr lang="en-US" sz="2800" dirty="0">
              <a:latin typeface="Tahoma" charset="0"/>
            </a:endParaRPr>
          </a:p>
          <a:p>
            <a:pPr lvl="3"/>
            <a:r>
              <a:rPr lang="en-US" sz="2800" dirty="0" smtClean="0">
                <a:latin typeface="Tahoma" charset="0"/>
              </a:rPr>
              <a:t>               </a:t>
            </a:r>
            <a:endParaRPr lang="en-US" sz="2800" dirty="0"/>
          </a:p>
          <a:p>
            <a:r>
              <a:rPr lang="en-US" sz="2800" dirty="0">
                <a:solidFill>
                  <a:schemeClr val="tx2"/>
                </a:solidFill>
              </a:rPr>
              <a:t> </a:t>
            </a:r>
            <a:endParaRPr lang="en-US" sz="2800" b="1" dirty="0">
              <a:solidFill>
                <a:schemeClr val="tx2"/>
              </a:solidFill>
              <a:latin typeface="Tahoma" charset="0"/>
            </a:endParaRPr>
          </a:p>
        </p:txBody>
      </p:sp>
    </p:spTree>
    <p:extLst>
      <p:ext uri="{BB962C8B-B14F-4D97-AF65-F5344CB8AC3E}">
        <p14:creationId xmlns:p14="http://schemas.microsoft.com/office/powerpoint/2010/main" val="67540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7" dur="5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blinds(horizontal)">
                                      <p:cBhvr>
                                        <p:cTn id="22" dur="500"/>
                                        <p:tgtEl>
                                          <p:spTgt spid="4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blinds(horizontal)">
                                      <p:cBhvr>
                                        <p:cTn id="27" dur="500"/>
                                        <p:tgtEl>
                                          <p:spTgt spid="4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099">
                                            <p:txEl>
                                              <p:pRg st="6" end="6"/>
                                            </p:txEl>
                                          </p:spTgt>
                                        </p:tgtEl>
                                        <p:attrNameLst>
                                          <p:attrName>style.visibility</p:attrName>
                                        </p:attrNameLst>
                                      </p:cBhvr>
                                      <p:to>
                                        <p:strVal val="visible"/>
                                      </p:to>
                                    </p:set>
                                    <p:animEffect transition="in" filter="blinds(horizontal)">
                                      <p:cBhvr>
                                        <p:cTn id="32"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2133" y="914400"/>
            <a:ext cx="4673600" cy="5130800"/>
          </a:xfrm>
          <a:prstGeom prst="rect">
            <a:avLst/>
          </a:prstGeom>
          <a:solidFill>
            <a:schemeClr val="bg1">
              <a:lumMod val="75000"/>
            </a:schemeClr>
          </a:solidFill>
          <a:ln w="38100">
            <a:solidFill>
              <a:schemeClr val="tx1"/>
            </a:solidFill>
          </a:ln>
          <a:scene3d>
            <a:camera prst="orthographicFront"/>
            <a:lightRig rig="threePt" dir="t"/>
          </a:scene3d>
          <a:sp3d contourW="12700">
            <a:bevelT w="152400" h="50800" prst="softRound"/>
            <a:bevelB/>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29" name="Rectangle 2"/>
          <p:cNvSpPr>
            <a:spLocks noChangeArrowheads="1"/>
          </p:cNvSpPr>
          <p:nvPr/>
        </p:nvSpPr>
        <p:spPr bwMode="auto">
          <a:xfrm>
            <a:off x="186263" y="2031999"/>
            <a:ext cx="8762999" cy="2844801"/>
          </a:xfrm>
          <a:prstGeom prst="rect">
            <a:avLst/>
          </a:prstGeom>
          <a:solidFill>
            <a:schemeClr val="bg1"/>
          </a:solidFill>
          <a:ln w="57150" cmpd="thickThin">
            <a:solidFill>
              <a:schemeClr val="tx1"/>
            </a:solidFill>
            <a:miter lim="800000"/>
            <a:headEnd/>
            <a:tailEnd/>
          </a:ln>
        </p:spPr>
        <p:txBody>
          <a:bodyPr wrap="none" anchor="ctr"/>
          <a:lstStyle/>
          <a:p>
            <a:pPr algn="ctr"/>
            <a:endParaRPr lang="en-US" sz="2400" b="1">
              <a:latin typeface="Tahoma" charset="0"/>
            </a:endParaRPr>
          </a:p>
          <a:p>
            <a:pPr algn="ctr"/>
            <a:endParaRPr lang="en-US" sz="2200">
              <a:latin typeface="Tahoma" charset="0"/>
            </a:endParaRPr>
          </a:p>
        </p:txBody>
      </p:sp>
      <p:sp>
        <p:nvSpPr>
          <p:cNvPr id="48130" name="Rectangle 3"/>
          <p:cNvSpPr>
            <a:spLocks noChangeArrowheads="1"/>
          </p:cNvSpPr>
          <p:nvPr/>
        </p:nvSpPr>
        <p:spPr bwMode="auto">
          <a:xfrm>
            <a:off x="304800" y="2348678"/>
            <a:ext cx="8644462" cy="2769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3300" u="sng" dirty="0" smtClean="0">
                <a:latin typeface="Chalkboard" charset="0"/>
                <a:ea typeface="Chalkboard" charset="0"/>
                <a:cs typeface="Chalkboard" charset="0"/>
              </a:rPr>
              <a:t>Boomers</a:t>
            </a:r>
            <a:r>
              <a:rPr lang="en-US" sz="3300" dirty="0" smtClean="0">
                <a:latin typeface="Chalkboard" charset="0"/>
                <a:ea typeface="Chalkboard" charset="0"/>
                <a:cs typeface="Chalkboard" charset="0"/>
              </a:rPr>
              <a:t>: mid 1940s to mid 1960s</a:t>
            </a:r>
          </a:p>
          <a:p>
            <a:pPr algn="ctr"/>
            <a:r>
              <a:rPr lang="en-US" sz="3300" u="sng" dirty="0" smtClean="0">
                <a:latin typeface="Chalkboard" charset="0"/>
                <a:ea typeface="Chalkboard" charset="0"/>
                <a:cs typeface="Chalkboard" charset="0"/>
              </a:rPr>
              <a:t>Next </a:t>
            </a:r>
            <a:r>
              <a:rPr lang="en-US" sz="3300" u="sng" dirty="0" err="1" smtClean="0">
                <a:latin typeface="Chalkboard" charset="0"/>
                <a:ea typeface="Chalkboard" charset="0"/>
                <a:cs typeface="Chalkboard" charset="0"/>
              </a:rPr>
              <a:t>Gen’ers</a:t>
            </a:r>
            <a:r>
              <a:rPr lang="en-US" sz="3300" u="sng" dirty="0" smtClean="0">
                <a:latin typeface="Chalkboard" charset="0"/>
                <a:ea typeface="Chalkboard" charset="0"/>
                <a:cs typeface="Chalkboard" charset="0"/>
              </a:rPr>
              <a:t> (X)</a:t>
            </a:r>
            <a:r>
              <a:rPr lang="en-US" sz="3300" dirty="0" smtClean="0">
                <a:latin typeface="Chalkboard" charset="0"/>
                <a:ea typeface="Chalkboard" charset="0"/>
                <a:cs typeface="Chalkboard" charset="0"/>
              </a:rPr>
              <a:t>: mid 1960s to early 1980s</a:t>
            </a:r>
          </a:p>
          <a:p>
            <a:pPr algn="ctr"/>
            <a:r>
              <a:rPr lang="en-US" sz="3300" u="sng" dirty="0" smtClean="0">
                <a:latin typeface="Chalkboard" charset="0"/>
                <a:ea typeface="Chalkboard" charset="0"/>
                <a:cs typeface="Chalkboard" charset="0"/>
              </a:rPr>
              <a:t>Millennials (Y)</a:t>
            </a:r>
            <a:r>
              <a:rPr lang="en-US" sz="3300" dirty="0" smtClean="0">
                <a:latin typeface="Chalkboard" charset="0"/>
                <a:ea typeface="Chalkboard" charset="0"/>
                <a:cs typeface="Chalkboard" charset="0"/>
              </a:rPr>
              <a:t>: early 1980s to early 2000s</a:t>
            </a:r>
          </a:p>
          <a:p>
            <a:pPr algn="ctr"/>
            <a:r>
              <a:rPr lang="en-US" sz="3300" u="sng" dirty="0" err="1" smtClean="0">
                <a:solidFill>
                  <a:srgbClr val="910000"/>
                </a:solidFill>
                <a:latin typeface="Chalkboard" charset="0"/>
                <a:ea typeface="Chalkboard" charset="0"/>
                <a:cs typeface="Chalkboard" charset="0"/>
              </a:rPr>
              <a:t>iGen’ers</a:t>
            </a:r>
            <a:r>
              <a:rPr lang="en-US" sz="3300" u="sng" dirty="0" smtClean="0">
                <a:solidFill>
                  <a:srgbClr val="910000"/>
                </a:solidFill>
                <a:latin typeface="Chalkboard" charset="0"/>
                <a:ea typeface="Chalkboard" charset="0"/>
                <a:cs typeface="Chalkboard" charset="0"/>
              </a:rPr>
              <a:t> (Z)</a:t>
            </a:r>
            <a:r>
              <a:rPr lang="en-US" sz="3300" dirty="0" smtClean="0">
                <a:solidFill>
                  <a:srgbClr val="910000"/>
                </a:solidFill>
                <a:latin typeface="Chalkboard" charset="0"/>
                <a:ea typeface="Chalkboard" charset="0"/>
                <a:cs typeface="Chalkboard" charset="0"/>
              </a:rPr>
              <a:t>: today’s students</a:t>
            </a:r>
            <a:endParaRPr lang="en-US" sz="3300" dirty="0">
              <a:solidFill>
                <a:srgbClr val="910000"/>
              </a:solidFill>
              <a:latin typeface="Chalkboard" charset="0"/>
              <a:ea typeface="Chalkboard" charset="0"/>
              <a:cs typeface="Chalkboard" charset="0"/>
            </a:endParaRPr>
          </a:p>
          <a:p>
            <a:pPr algn="ctr"/>
            <a:r>
              <a:rPr lang="en-US" sz="2400" dirty="0" smtClean="0">
                <a:latin typeface="Comic Sans MS" charset="0"/>
                <a:ea typeface="Comic Sans MS" charset="0"/>
                <a:cs typeface="Comic Sans MS" charset="0"/>
              </a:rPr>
              <a:t>                                               </a:t>
            </a:r>
            <a:endParaRPr lang="en-US" sz="3600" dirty="0"/>
          </a:p>
          <a:p>
            <a:pPr algn="ctr"/>
            <a:r>
              <a:rPr lang="en-US" dirty="0">
                <a:solidFill>
                  <a:schemeClr val="tx2"/>
                </a:solidFill>
              </a:rPr>
              <a:t> </a:t>
            </a:r>
            <a:endParaRPr lang="en-US" sz="2000" b="1" dirty="0">
              <a:solidFill>
                <a:schemeClr val="tx2"/>
              </a:solidFill>
              <a:latin typeface="Tahoma" charset="0"/>
            </a:endParaRPr>
          </a:p>
        </p:txBody>
      </p:sp>
    </p:spTree>
    <p:extLst>
      <p:ext uri="{BB962C8B-B14F-4D97-AF65-F5344CB8AC3E}">
        <p14:creationId xmlns:p14="http://schemas.microsoft.com/office/powerpoint/2010/main" val="153147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fade">
                                      <p:cBhvr>
                                        <p:cTn id="7" dur="500"/>
                                        <p:tgtEl>
                                          <p:spTgt spid="4813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8130">
                                            <p:txEl>
                                              <p:pRg st="1" end="1"/>
                                            </p:txEl>
                                          </p:spTgt>
                                        </p:tgtEl>
                                        <p:attrNameLst>
                                          <p:attrName>style.visibility</p:attrName>
                                        </p:attrNameLst>
                                      </p:cBhvr>
                                      <p:to>
                                        <p:strVal val="visible"/>
                                      </p:to>
                                    </p:set>
                                    <p:animEffect transition="in" filter="fade">
                                      <p:cBhvr>
                                        <p:cTn id="10" dur="500"/>
                                        <p:tgtEl>
                                          <p:spTgt spid="4813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8130">
                                            <p:txEl>
                                              <p:pRg st="2" end="2"/>
                                            </p:txEl>
                                          </p:spTgt>
                                        </p:tgtEl>
                                        <p:attrNameLst>
                                          <p:attrName>style.visibility</p:attrName>
                                        </p:attrNameLst>
                                      </p:cBhvr>
                                      <p:to>
                                        <p:strVal val="visible"/>
                                      </p:to>
                                    </p:set>
                                    <p:animEffect transition="in" filter="fade">
                                      <p:cBhvr>
                                        <p:cTn id="13" dur="500"/>
                                        <p:tgtEl>
                                          <p:spTgt spid="4813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8130">
                                            <p:txEl>
                                              <p:pRg st="3" end="3"/>
                                            </p:txEl>
                                          </p:spTgt>
                                        </p:tgtEl>
                                        <p:attrNameLst>
                                          <p:attrName>style.visibility</p:attrName>
                                        </p:attrNameLst>
                                      </p:cBhvr>
                                      <p:to>
                                        <p:strVal val="visible"/>
                                      </p:to>
                                    </p:set>
                                    <p:animEffect transition="in" filter="fade">
                                      <p:cBhvr>
                                        <p:cTn id="18" dur="500"/>
                                        <p:tgtEl>
                                          <p:spTgt spid="481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2133" y="524933"/>
            <a:ext cx="4673600" cy="5892800"/>
          </a:xfrm>
          <a:prstGeom prst="rect">
            <a:avLst/>
          </a:prstGeom>
          <a:solidFill>
            <a:schemeClr val="bg1">
              <a:lumMod val="75000"/>
            </a:schemeClr>
          </a:solidFill>
          <a:ln w="38100">
            <a:solidFill>
              <a:schemeClr val="tx1"/>
            </a:solidFill>
          </a:ln>
          <a:scene3d>
            <a:camera prst="orthographicFront"/>
            <a:lightRig rig="threePt" dir="t"/>
          </a:scene3d>
          <a:sp3d contourW="12700">
            <a:bevelT w="152400" h="50800" prst="softRound"/>
            <a:bevelB/>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2"/>
          <p:cNvSpPr>
            <a:spLocks noChangeArrowheads="1"/>
          </p:cNvSpPr>
          <p:nvPr/>
        </p:nvSpPr>
        <p:spPr bwMode="auto">
          <a:xfrm>
            <a:off x="1659466" y="1642533"/>
            <a:ext cx="5694729" cy="3369734"/>
          </a:xfrm>
          <a:prstGeom prst="rect">
            <a:avLst/>
          </a:prstGeom>
          <a:solidFill>
            <a:schemeClr val="bg1"/>
          </a:solidFill>
          <a:ln w="57150" cmpd="thickThin">
            <a:solidFill>
              <a:schemeClr val="tx1"/>
            </a:solidFill>
            <a:miter lim="800000"/>
            <a:headEnd/>
            <a:tailEnd/>
          </a:ln>
        </p:spPr>
        <p:txBody>
          <a:bodyPr wrap="none" anchor="ctr"/>
          <a:lstStyle/>
          <a:p>
            <a:pPr algn="ctr"/>
            <a:endParaRPr lang="en-US" sz="2400" b="1">
              <a:latin typeface="Tahoma" charset="0"/>
            </a:endParaRPr>
          </a:p>
          <a:p>
            <a:pPr algn="ctr"/>
            <a:endParaRPr lang="en-US" sz="2200">
              <a:latin typeface="Tahoma" charset="0"/>
            </a:endParaRPr>
          </a:p>
        </p:txBody>
      </p:sp>
      <p:sp>
        <p:nvSpPr>
          <p:cNvPr id="8" name="Rectangle 3"/>
          <p:cNvSpPr>
            <a:spLocks noChangeArrowheads="1"/>
          </p:cNvSpPr>
          <p:nvPr/>
        </p:nvSpPr>
        <p:spPr bwMode="auto">
          <a:xfrm>
            <a:off x="1811868" y="1285264"/>
            <a:ext cx="5525394"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endParaRPr lang="en-US" sz="4000" b="1" dirty="0">
              <a:latin typeface="Tahoma" charset="0"/>
            </a:endParaRPr>
          </a:p>
          <a:p>
            <a:r>
              <a:rPr lang="en-US" sz="3600" dirty="0">
                <a:latin typeface="Comic Sans MS" charset="0"/>
                <a:ea typeface="Comic Sans MS" charset="0"/>
                <a:cs typeface="Comic Sans MS" charset="0"/>
              </a:rPr>
              <a:t>S</a:t>
            </a:r>
            <a:r>
              <a:rPr lang="en-US" sz="3600" dirty="0" smtClean="0">
                <a:latin typeface="Comic Sans MS" charset="0"/>
                <a:ea typeface="Comic Sans MS" charset="0"/>
                <a:cs typeface="Comic Sans MS" charset="0"/>
              </a:rPr>
              <a:t>tudent who do not perceive teachers as credible will not engage fully in their own learning.</a:t>
            </a:r>
            <a:endParaRPr lang="en-US" sz="3600" dirty="0">
              <a:solidFill>
                <a:schemeClr val="tx2"/>
              </a:solidFill>
              <a:latin typeface="Comic Sans MS" charset="0"/>
              <a:ea typeface="Comic Sans MS" charset="0"/>
              <a:cs typeface="Comic Sans MS" charset="0"/>
            </a:endParaRPr>
          </a:p>
          <a:p>
            <a:r>
              <a:rPr lang="en-US" sz="4400" dirty="0">
                <a:solidFill>
                  <a:schemeClr val="tx2"/>
                </a:solidFill>
              </a:rPr>
              <a:t> </a:t>
            </a:r>
            <a:endParaRPr lang="en-US" sz="4400" b="1" dirty="0">
              <a:solidFill>
                <a:schemeClr val="tx2"/>
              </a:solidFill>
              <a:latin typeface="Tahoma" charset="0"/>
            </a:endParaRPr>
          </a:p>
        </p:txBody>
      </p:sp>
    </p:spTree>
    <p:extLst>
      <p:ext uri="{BB962C8B-B14F-4D97-AF65-F5344CB8AC3E}">
        <p14:creationId xmlns:p14="http://schemas.microsoft.com/office/powerpoint/2010/main" val="168592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2133" y="524933"/>
            <a:ext cx="4673600" cy="5892800"/>
          </a:xfrm>
          <a:prstGeom prst="rect">
            <a:avLst/>
          </a:prstGeom>
          <a:solidFill>
            <a:schemeClr val="bg1">
              <a:lumMod val="75000"/>
            </a:schemeClr>
          </a:solidFill>
          <a:ln w="38100">
            <a:solidFill>
              <a:schemeClr val="tx1"/>
            </a:solidFill>
          </a:ln>
          <a:scene3d>
            <a:camera prst="orthographicFront"/>
            <a:lightRig rig="threePt" dir="t"/>
          </a:scene3d>
          <a:sp3d contourW="12700">
            <a:bevelT w="152400" h="50800" prst="softRound"/>
            <a:bevelB/>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70" name="Rectangle 2"/>
          <p:cNvSpPr>
            <a:spLocks noChangeArrowheads="1"/>
          </p:cNvSpPr>
          <p:nvPr/>
        </p:nvSpPr>
        <p:spPr bwMode="auto">
          <a:xfrm>
            <a:off x="1625600" y="1981200"/>
            <a:ext cx="5994400" cy="2658533"/>
          </a:xfrm>
          <a:prstGeom prst="rect">
            <a:avLst/>
          </a:prstGeom>
          <a:solidFill>
            <a:schemeClr val="tx1">
              <a:lumMod val="75000"/>
              <a:lumOff val="25000"/>
            </a:schemeClr>
          </a:solidFill>
          <a:ln w="57150" cmpd="thickThin">
            <a:solidFill>
              <a:schemeClr val="tx1"/>
            </a:solidFill>
            <a:miter lim="800000"/>
            <a:headEnd/>
            <a:tailEnd/>
          </a:ln>
        </p:spPr>
        <p:txBody>
          <a:bodyPr wrap="none" anchor="ctr"/>
          <a:lstStyle/>
          <a:p>
            <a:pPr algn="ctr"/>
            <a:endParaRPr lang="en-US" sz="2400" b="1">
              <a:latin typeface="Tahoma" charset="0"/>
            </a:endParaRPr>
          </a:p>
          <a:p>
            <a:pPr algn="ctr"/>
            <a:endParaRPr lang="en-US" sz="2200">
              <a:latin typeface="Tahoma" charset="0"/>
            </a:endParaRPr>
          </a:p>
        </p:txBody>
      </p:sp>
      <p:sp>
        <p:nvSpPr>
          <p:cNvPr id="7171" name="Rectangle 3"/>
          <p:cNvSpPr>
            <a:spLocks noChangeArrowheads="1"/>
          </p:cNvSpPr>
          <p:nvPr/>
        </p:nvSpPr>
        <p:spPr bwMode="auto">
          <a:xfrm>
            <a:off x="1794934" y="2421464"/>
            <a:ext cx="5655732" cy="2492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4800" dirty="0" smtClean="0">
                <a:solidFill>
                  <a:schemeClr val="bg1"/>
                </a:solidFill>
                <a:latin typeface="Comic Sans MS" charset="0"/>
                <a:ea typeface="Comic Sans MS" charset="0"/>
                <a:cs typeface="Comic Sans MS" charset="0"/>
              </a:rPr>
              <a:t>Decide who will be </a:t>
            </a:r>
            <a:r>
              <a:rPr lang="en-US" sz="5400" b="1" dirty="0" smtClean="0">
                <a:solidFill>
                  <a:schemeClr val="bg1"/>
                </a:solidFill>
                <a:latin typeface="Comic Sans MS" charset="0"/>
                <a:ea typeface="Comic Sans MS" charset="0"/>
                <a:cs typeface="Comic Sans MS" charset="0"/>
              </a:rPr>
              <a:t>A</a:t>
            </a:r>
            <a:r>
              <a:rPr lang="en-US" sz="4800" dirty="0" smtClean="0">
                <a:solidFill>
                  <a:schemeClr val="bg1"/>
                </a:solidFill>
                <a:latin typeface="Comic Sans MS" charset="0"/>
                <a:ea typeface="Comic Sans MS" charset="0"/>
                <a:cs typeface="Comic Sans MS" charset="0"/>
              </a:rPr>
              <a:t> and who </a:t>
            </a:r>
            <a:r>
              <a:rPr lang="en-US" sz="5400" b="1" dirty="0" smtClean="0">
                <a:solidFill>
                  <a:schemeClr val="bg1"/>
                </a:solidFill>
                <a:latin typeface="Comic Sans MS" charset="0"/>
                <a:ea typeface="Comic Sans MS" charset="0"/>
                <a:cs typeface="Comic Sans MS" charset="0"/>
              </a:rPr>
              <a:t>B</a:t>
            </a:r>
            <a:r>
              <a:rPr lang="en-US" sz="4800" dirty="0" smtClean="0">
                <a:solidFill>
                  <a:schemeClr val="bg1"/>
                </a:solidFill>
                <a:latin typeface="Comic Sans MS" charset="0"/>
                <a:ea typeface="Comic Sans MS" charset="0"/>
                <a:cs typeface="Comic Sans MS" charset="0"/>
              </a:rPr>
              <a:t>.</a:t>
            </a:r>
            <a:endParaRPr lang="en-US" sz="4800" b="1" dirty="0">
              <a:solidFill>
                <a:schemeClr val="bg1"/>
              </a:solidFill>
              <a:latin typeface="Comic Sans MS" charset="0"/>
              <a:ea typeface="Comic Sans MS" charset="0"/>
              <a:cs typeface="Comic Sans MS" charset="0"/>
            </a:endParaRPr>
          </a:p>
          <a:p>
            <a:r>
              <a:rPr lang="en-US" dirty="0"/>
              <a:t/>
            </a:r>
            <a:br>
              <a:rPr lang="en-US" dirty="0"/>
            </a:br>
            <a:r>
              <a:rPr lang="en-US" dirty="0">
                <a:solidFill>
                  <a:schemeClr val="tx2"/>
                </a:solidFill>
              </a:rPr>
              <a:t>       </a:t>
            </a:r>
          </a:p>
          <a:p>
            <a:r>
              <a:rPr lang="en-US" dirty="0">
                <a:solidFill>
                  <a:schemeClr val="tx2"/>
                </a:solidFill>
              </a:rPr>
              <a:t> </a:t>
            </a:r>
            <a:endParaRPr lang="en-US" sz="2000" b="1" dirty="0">
              <a:solidFill>
                <a:schemeClr val="tx2"/>
              </a:solidFill>
              <a:latin typeface="Tahoma" charset="0"/>
            </a:endParaRPr>
          </a:p>
        </p:txBody>
      </p:sp>
    </p:spTree>
    <p:extLst>
      <p:ext uri="{BB962C8B-B14F-4D97-AF65-F5344CB8AC3E}">
        <p14:creationId xmlns:p14="http://schemas.microsoft.com/office/powerpoint/2010/main" val="29861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2133" y="524933"/>
            <a:ext cx="4673600" cy="5892800"/>
          </a:xfrm>
          <a:prstGeom prst="rect">
            <a:avLst/>
          </a:prstGeom>
          <a:solidFill>
            <a:schemeClr val="bg1">
              <a:lumMod val="75000"/>
            </a:schemeClr>
          </a:solidFill>
          <a:ln w="38100">
            <a:solidFill>
              <a:schemeClr val="tx1"/>
            </a:solidFill>
          </a:ln>
          <a:scene3d>
            <a:camera prst="orthographicFront"/>
            <a:lightRig rig="threePt" dir="t"/>
          </a:scene3d>
          <a:sp3d contourW="12700">
            <a:bevelT w="152400" h="50800" prst="softRound"/>
            <a:bevelB/>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73" name="Rectangle 2"/>
          <p:cNvSpPr>
            <a:spLocks noChangeArrowheads="1"/>
          </p:cNvSpPr>
          <p:nvPr/>
        </p:nvSpPr>
        <p:spPr bwMode="auto">
          <a:xfrm>
            <a:off x="1456264" y="1591732"/>
            <a:ext cx="6129868" cy="3691467"/>
          </a:xfrm>
          <a:prstGeom prst="rect">
            <a:avLst/>
          </a:prstGeom>
          <a:solidFill>
            <a:schemeClr val="bg1"/>
          </a:solidFill>
          <a:ln w="57150" cmpd="thickThin">
            <a:solidFill>
              <a:schemeClr val="tx1"/>
            </a:solidFill>
            <a:miter lim="800000"/>
            <a:headEnd/>
            <a:tailEnd/>
          </a:ln>
        </p:spPr>
        <p:txBody>
          <a:bodyPr wrap="none" anchor="ctr"/>
          <a:lstStyle/>
          <a:p>
            <a:pPr algn="ctr"/>
            <a:endParaRPr lang="en-US" sz="2400" b="1">
              <a:latin typeface="Tahoma" charset="0"/>
            </a:endParaRPr>
          </a:p>
          <a:p>
            <a:pPr algn="ctr"/>
            <a:endParaRPr lang="en-US" sz="2200">
              <a:latin typeface="Tahoma" charset="0"/>
            </a:endParaRPr>
          </a:p>
        </p:txBody>
      </p:sp>
      <p:sp>
        <p:nvSpPr>
          <p:cNvPr id="54274" name="Rectangle 3"/>
          <p:cNvSpPr>
            <a:spLocks noChangeArrowheads="1"/>
          </p:cNvSpPr>
          <p:nvPr/>
        </p:nvSpPr>
        <p:spPr bwMode="auto">
          <a:xfrm>
            <a:off x="1693332" y="1767765"/>
            <a:ext cx="5892800" cy="8740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3600" b="1" dirty="0" smtClean="0">
                <a:latin typeface="Comic Sans MS" charset="0"/>
                <a:ea typeface="Comic Sans MS" charset="0"/>
                <a:cs typeface="Comic Sans MS" charset="0"/>
              </a:rPr>
              <a:t>Partner A</a:t>
            </a:r>
            <a:r>
              <a:rPr lang="en-US" sz="3600" dirty="0" smtClean="0">
                <a:latin typeface="Comic Sans MS" charset="0"/>
                <a:ea typeface="Comic Sans MS" charset="0"/>
                <a:cs typeface="Comic Sans MS" charset="0"/>
              </a:rPr>
              <a:t> will begin by briefly explaining one attribute that contributes to teacher credibility (clear and effective directions, for example).</a:t>
            </a:r>
          </a:p>
          <a:p>
            <a:endParaRPr lang="en-US" sz="2800" dirty="0">
              <a:latin typeface="Tahoma" charset="0"/>
            </a:endParaRPr>
          </a:p>
          <a:p>
            <a:endParaRPr lang="en-US" sz="2800" dirty="0">
              <a:latin typeface="Tahoma" charset="0"/>
            </a:endParaRPr>
          </a:p>
          <a:p>
            <a:endParaRPr lang="en-US" sz="2800" dirty="0">
              <a:solidFill>
                <a:srgbClr val="800000"/>
              </a:solidFill>
              <a:latin typeface="Tahoma" charset="0"/>
            </a:endParaRPr>
          </a:p>
          <a:p>
            <a:r>
              <a:rPr lang="en-US" sz="2800" dirty="0" smtClean="0">
                <a:solidFill>
                  <a:srgbClr val="800000"/>
                </a:solidFill>
                <a:latin typeface="Tahoma" charset="0"/>
              </a:rPr>
              <a:t> </a:t>
            </a:r>
          </a:p>
          <a:p>
            <a:r>
              <a:rPr lang="en-US" sz="2400" dirty="0">
                <a:latin typeface="Tahoma" charset="0"/>
              </a:rPr>
              <a:t>	</a:t>
            </a:r>
            <a:endParaRPr lang="en-US" sz="2400" dirty="0" smtClean="0">
              <a:latin typeface="Tahoma" charset="0"/>
            </a:endParaRPr>
          </a:p>
          <a:p>
            <a:r>
              <a:rPr lang="en-US" sz="2400" dirty="0">
                <a:latin typeface="Tahoma" charset="0"/>
              </a:rPr>
              <a:t>	</a:t>
            </a:r>
            <a:endParaRPr lang="en-US" sz="2400" dirty="0" smtClean="0">
              <a:latin typeface="Tahoma" charset="0"/>
            </a:endParaRPr>
          </a:p>
          <a:p>
            <a:r>
              <a:rPr lang="en-US" sz="2400" dirty="0">
                <a:latin typeface="Tahoma" charset="0"/>
              </a:rPr>
              <a:t>	</a:t>
            </a:r>
            <a:endParaRPr lang="en-US" sz="2800" dirty="0" smtClean="0">
              <a:latin typeface="Tahoma" charset="0"/>
            </a:endParaRPr>
          </a:p>
          <a:p>
            <a:endParaRPr lang="en-US" sz="2800" dirty="0" smtClean="0">
              <a:latin typeface="Tahoma" charset="0"/>
            </a:endParaRPr>
          </a:p>
          <a:p>
            <a:endParaRPr lang="en-US" sz="4000" b="1" dirty="0" smtClean="0">
              <a:solidFill>
                <a:srgbClr val="00009C"/>
              </a:solidFill>
              <a:latin typeface="Tahoma" charset="0"/>
            </a:endParaRPr>
          </a:p>
          <a:p>
            <a:pPr algn="ctr"/>
            <a:endParaRPr lang="en-US" sz="4000" b="1" dirty="0"/>
          </a:p>
          <a:p>
            <a:r>
              <a:rPr lang="en-US" dirty="0">
                <a:solidFill>
                  <a:schemeClr val="tx2"/>
                </a:solidFill>
              </a:rPr>
              <a:t/>
            </a:r>
            <a:br>
              <a:rPr lang="en-US" dirty="0">
                <a:solidFill>
                  <a:schemeClr val="tx2"/>
                </a:solidFill>
              </a:rPr>
            </a:br>
            <a:r>
              <a:rPr lang="en-US" dirty="0">
                <a:solidFill>
                  <a:schemeClr val="tx2"/>
                </a:solidFill>
              </a:rPr>
              <a:t>       </a:t>
            </a:r>
          </a:p>
          <a:p>
            <a:r>
              <a:rPr lang="en-US" dirty="0">
                <a:solidFill>
                  <a:schemeClr val="tx2"/>
                </a:solidFill>
              </a:rPr>
              <a:t> </a:t>
            </a:r>
            <a:endParaRPr lang="en-US" sz="2000" b="1" dirty="0">
              <a:solidFill>
                <a:schemeClr val="tx2"/>
              </a:solidFill>
              <a:latin typeface="Tahoma" charset="0"/>
            </a:endParaRPr>
          </a:p>
        </p:txBody>
      </p:sp>
    </p:spTree>
    <p:extLst>
      <p:ext uri="{BB962C8B-B14F-4D97-AF65-F5344CB8AC3E}">
        <p14:creationId xmlns:p14="http://schemas.microsoft.com/office/powerpoint/2010/main" val="165699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ChangeArrowheads="1"/>
          </p:cNvSpPr>
          <p:nvPr/>
        </p:nvSpPr>
        <p:spPr bwMode="auto">
          <a:xfrm>
            <a:off x="135468" y="152407"/>
            <a:ext cx="8890000" cy="6553193"/>
          </a:xfrm>
          <a:prstGeom prst="rect">
            <a:avLst/>
          </a:prstGeom>
          <a:solidFill>
            <a:schemeClr val="bg1"/>
          </a:solidFill>
          <a:ln w="57150" cmpd="thickThin">
            <a:solidFill>
              <a:schemeClr val="tx1"/>
            </a:solidFill>
            <a:miter lim="800000"/>
            <a:headEnd/>
            <a:tailEnd/>
          </a:ln>
        </p:spPr>
        <p:txBody>
          <a:bodyPr wrap="none" anchor="ctr"/>
          <a:lstStyle/>
          <a:p>
            <a:pPr algn="ctr"/>
            <a:endParaRPr lang="en-US" sz="2400" b="1">
              <a:latin typeface="Tahoma" charset="0"/>
            </a:endParaRPr>
          </a:p>
          <a:p>
            <a:pPr algn="ctr"/>
            <a:endParaRPr lang="en-US" sz="2200">
              <a:latin typeface="Tahoma" charset="0"/>
            </a:endParaRPr>
          </a:p>
        </p:txBody>
      </p:sp>
      <p:sp>
        <p:nvSpPr>
          <p:cNvPr id="54274" name="Rectangle 3"/>
          <p:cNvSpPr>
            <a:spLocks noChangeArrowheads="1"/>
          </p:cNvSpPr>
          <p:nvPr/>
        </p:nvSpPr>
        <p:spPr bwMode="auto">
          <a:xfrm>
            <a:off x="321732" y="199521"/>
            <a:ext cx="8703736" cy="11603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3200" b="1" dirty="0" smtClean="0">
                <a:latin typeface="Comic Sans MS" charset="0"/>
                <a:ea typeface="Comic Sans MS" charset="0"/>
                <a:cs typeface="Comic Sans MS" charset="0"/>
              </a:rPr>
              <a:t>Partner A</a:t>
            </a:r>
            <a:r>
              <a:rPr lang="en-US" sz="3200" dirty="0" smtClean="0">
                <a:latin typeface="Comic Sans MS" charset="0"/>
                <a:ea typeface="Comic Sans MS" charset="0"/>
                <a:cs typeface="Comic Sans MS" charset="0"/>
              </a:rPr>
              <a:t> will begin by briefly explaining one attribute that contributes to teacher credibility.</a:t>
            </a:r>
          </a:p>
          <a:p>
            <a:r>
              <a:rPr lang="en-US" sz="3200" b="1" dirty="0" smtClean="0">
                <a:latin typeface="Comic Sans MS" charset="0"/>
                <a:ea typeface="Comic Sans MS" charset="0"/>
                <a:cs typeface="Comic Sans MS" charset="0"/>
              </a:rPr>
              <a:t>Partner B</a:t>
            </a:r>
            <a:r>
              <a:rPr lang="en-US" sz="3200" dirty="0" smtClean="0">
                <a:latin typeface="Comic Sans MS" charset="0"/>
                <a:ea typeface="Comic Sans MS" charset="0"/>
                <a:cs typeface="Comic Sans MS" charset="0"/>
              </a:rPr>
              <a:t> has two tasks when A is done: </a:t>
            </a:r>
          </a:p>
          <a:p>
            <a:r>
              <a:rPr lang="en-US" sz="3200" b="1" u="sng" dirty="0" smtClean="0">
                <a:solidFill>
                  <a:srgbClr val="800000"/>
                </a:solidFill>
                <a:latin typeface="Comic Sans MS" charset="0"/>
                <a:ea typeface="Comic Sans MS" charset="0"/>
                <a:cs typeface="Comic Sans MS" charset="0"/>
              </a:rPr>
              <a:t>1.</a:t>
            </a:r>
            <a:r>
              <a:rPr lang="en-US" sz="3200" dirty="0" smtClean="0">
                <a:solidFill>
                  <a:srgbClr val="800000"/>
                </a:solidFill>
                <a:latin typeface="Comic Sans MS" charset="0"/>
                <a:ea typeface="Comic Sans MS" charset="0"/>
                <a:cs typeface="Comic Sans MS" charset="0"/>
              </a:rPr>
              <a:t> Try a little ‘confirmation listening’…</a:t>
            </a:r>
          </a:p>
          <a:p>
            <a:r>
              <a:rPr lang="en-US" sz="3400" dirty="0">
                <a:latin typeface="Comic Sans MS" charset="0"/>
                <a:ea typeface="Comic Sans MS" charset="0"/>
                <a:cs typeface="Comic Sans MS" charset="0"/>
              </a:rPr>
              <a:t> </a:t>
            </a:r>
            <a:r>
              <a:rPr lang="en-US" sz="3400" dirty="0" smtClean="0">
                <a:latin typeface="Comic Sans MS" charset="0"/>
                <a:ea typeface="Comic Sans MS" charset="0"/>
                <a:cs typeface="Comic Sans MS" charset="0"/>
              </a:rPr>
              <a:t> </a:t>
            </a:r>
            <a:r>
              <a:rPr lang="en-US" sz="3400" dirty="0">
                <a:latin typeface="Comic Sans MS" charset="0"/>
                <a:ea typeface="Comic Sans MS" charset="0"/>
                <a:cs typeface="Comic Sans MS" charset="0"/>
              </a:rPr>
              <a:t>	</a:t>
            </a:r>
            <a:r>
              <a:rPr lang="en-US" sz="2800" dirty="0" smtClean="0">
                <a:latin typeface="Comic Sans MS" charset="0"/>
                <a:ea typeface="Comic Sans MS" charset="0"/>
                <a:cs typeface="Comic Sans MS" charset="0"/>
              </a:rPr>
              <a:t>“You feel…”</a:t>
            </a:r>
          </a:p>
          <a:p>
            <a:r>
              <a:rPr lang="en-US" sz="2800" dirty="0">
                <a:latin typeface="Comic Sans MS" charset="0"/>
                <a:ea typeface="Comic Sans MS" charset="0"/>
                <a:cs typeface="Comic Sans MS" charset="0"/>
              </a:rPr>
              <a:t>	</a:t>
            </a:r>
            <a:r>
              <a:rPr lang="en-US" sz="2800" dirty="0" smtClean="0">
                <a:latin typeface="Comic Sans MS" charset="0"/>
                <a:ea typeface="Comic Sans MS" charset="0"/>
                <a:cs typeface="Comic Sans MS" charset="0"/>
              </a:rPr>
              <a:t>“From your point of view…”</a:t>
            </a:r>
          </a:p>
          <a:p>
            <a:r>
              <a:rPr lang="en-US" sz="2800" dirty="0">
                <a:latin typeface="Comic Sans MS" charset="0"/>
                <a:ea typeface="Comic Sans MS" charset="0"/>
                <a:cs typeface="Comic Sans MS" charset="0"/>
              </a:rPr>
              <a:t>	</a:t>
            </a:r>
            <a:r>
              <a:rPr lang="en-US" sz="2800" dirty="0" smtClean="0">
                <a:latin typeface="Comic Sans MS" charset="0"/>
                <a:ea typeface="Comic Sans MS" charset="0"/>
                <a:cs typeface="Comic Sans MS" charset="0"/>
              </a:rPr>
              <a:t>“It seems to you that…”</a:t>
            </a:r>
          </a:p>
          <a:p>
            <a:r>
              <a:rPr lang="en-US" sz="3200" b="1" u="sng" dirty="0" smtClean="0">
                <a:solidFill>
                  <a:srgbClr val="800000"/>
                </a:solidFill>
                <a:latin typeface="Comic Sans MS" charset="0"/>
                <a:ea typeface="Comic Sans MS" charset="0"/>
                <a:cs typeface="Comic Sans MS" charset="0"/>
              </a:rPr>
              <a:t>2.</a:t>
            </a:r>
            <a:r>
              <a:rPr lang="en-US" sz="3200" dirty="0" smtClean="0">
                <a:solidFill>
                  <a:srgbClr val="800000"/>
                </a:solidFill>
                <a:latin typeface="Comic Sans MS" charset="0"/>
                <a:ea typeface="Comic Sans MS" charset="0"/>
                <a:cs typeface="Comic Sans MS" charset="0"/>
              </a:rPr>
              <a:t> Then, add another attribute and explain.</a:t>
            </a:r>
          </a:p>
          <a:p>
            <a:r>
              <a:rPr lang="en-US" sz="3200" b="1" dirty="0" smtClean="0">
                <a:latin typeface="Comic Sans MS" charset="0"/>
                <a:ea typeface="Comic Sans MS" charset="0"/>
                <a:cs typeface="Comic Sans MS" charset="0"/>
              </a:rPr>
              <a:t>Partner A</a:t>
            </a:r>
            <a:r>
              <a:rPr lang="en-US" sz="3200" dirty="0" smtClean="0">
                <a:latin typeface="Comic Sans MS" charset="0"/>
                <a:ea typeface="Comic Sans MS" charset="0"/>
                <a:cs typeface="Comic Sans MS" charset="0"/>
              </a:rPr>
              <a:t> then has the same two tasks (summarize and add an attribute).</a:t>
            </a:r>
          </a:p>
          <a:p>
            <a:endParaRPr lang="en-US" sz="3200" dirty="0">
              <a:latin typeface="Comic Sans MS" charset="0"/>
              <a:ea typeface="Comic Sans MS" charset="0"/>
              <a:cs typeface="Comic Sans MS" charset="0"/>
            </a:endParaRPr>
          </a:p>
          <a:p>
            <a:r>
              <a:rPr lang="en-US" sz="2600" dirty="0" smtClean="0">
                <a:latin typeface="Comic Sans MS" charset="0"/>
                <a:ea typeface="Comic Sans MS" charset="0"/>
                <a:cs typeface="Comic Sans MS" charset="0"/>
              </a:rPr>
              <a:t>Keep going back and forth until I bring it to a halt.</a:t>
            </a:r>
          </a:p>
          <a:p>
            <a:endParaRPr lang="en-US" sz="2800" dirty="0">
              <a:latin typeface="Tahoma" charset="0"/>
            </a:endParaRPr>
          </a:p>
          <a:p>
            <a:endParaRPr lang="en-US" sz="2800" dirty="0">
              <a:latin typeface="Tahoma" charset="0"/>
            </a:endParaRPr>
          </a:p>
          <a:p>
            <a:endParaRPr lang="en-US" sz="2800" dirty="0">
              <a:solidFill>
                <a:srgbClr val="800000"/>
              </a:solidFill>
              <a:latin typeface="Tahoma" charset="0"/>
            </a:endParaRPr>
          </a:p>
          <a:p>
            <a:r>
              <a:rPr lang="en-US" sz="2800" dirty="0" smtClean="0">
                <a:solidFill>
                  <a:srgbClr val="800000"/>
                </a:solidFill>
                <a:latin typeface="Tahoma" charset="0"/>
              </a:rPr>
              <a:t> </a:t>
            </a:r>
          </a:p>
          <a:p>
            <a:r>
              <a:rPr lang="en-US" sz="2400" dirty="0">
                <a:latin typeface="Tahoma" charset="0"/>
              </a:rPr>
              <a:t>	</a:t>
            </a:r>
            <a:endParaRPr lang="en-US" sz="2400" dirty="0" smtClean="0">
              <a:latin typeface="Tahoma" charset="0"/>
            </a:endParaRPr>
          </a:p>
          <a:p>
            <a:r>
              <a:rPr lang="en-US" sz="2400" dirty="0">
                <a:latin typeface="Tahoma" charset="0"/>
              </a:rPr>
              <a:t>	</a:t>
            </a:r>
            <a:endParaRPr lang="en-US" sz="2400" dirty="0" smtClean="0">
              <a:latin typeface="Tahoma" charset="0"/>
            </a:endParaRPr>
          </a:p>
          <a:p>
            <a:r>
              <a:rPr lang="en-US" sz="2400" dirty="0">
                <a:latin typeface="Tahoma" charset="0"/>
              </a:rPr>
              <a:t>	</a:t>
            </a:r>
            <a:endParaRPr lang="en-US" sz="2800" dirty="0" smtClean="0">
              <a:latin typeface="Tahoma" charset="0"/>
            </a:endParaRPr>
          </a:p>
          <a:p>
            <a:endParaRPr lang="en-US" sz="2800" dirty="0" smtClean="0">
              <a:latin typeface="Tahoma" charset="0"/>
            </a:endParaRPr>
          </a:p>
          <a:p>
            <a:endParaRPr lang="en-US" sz="4000" b="1" dirty="0" smtClean="0">
              <a:solidFill>
                <a:srgbClr val="00009C"/>
              </a:solidFill>
              <a:latin typeface="Tahoma" charset="0"/>
            </a:endParaRPr>
          </a:p>
          <a:p>
            <a:pPr algn="ctr"/>
            <a:endParaRPr lang="en-US" sz="4000" b="1" dirty="0"/>
          </a:p>
          <a:p>
            <a:r>
              <a:rPr lang="en-US" dirty="0">
                <a:solidFill>
                  <a:schemeClr val="tx2"/>
                </a:solidFill>
              </a:rPr>
              <a:t/>
            </a:r>
            <a:br>
              <a:rPr lang="en-US" dirty="0">
                <a:solidFill>
                  <a:schemeClr val="tx2"/>
                </a:solidFill>
              </a:rPr>
            </a:br>
            <a:r>
              <a:rPr lang="en-US" dirty="0">
                <a:solidFill>
                  <a:schemeClr val="tx2"/>
                </a:solidFill>
              </a:rPr>
              <a:t>       </a:t>
            </a:r>
          </a:p>
          <a:p>
            <a:r>
              <a:rPr lang="en-US" dirty="0">
                <a:solidFill>
                  <a:schemeClr val="tx2"/>
                </a:solidFill>
              </a:rPr>
              <a:t> </a:t>
            </a:r>
            <a:endParaRPr lang="en-US" sz="2000" b="1" dirty="0">
              <a:solidFill>
                <a:schemeClr val="tx2"/>
              </a:solidFill>
              <a:latin typeface="Tahoma" charset="0"/>
            </a:endParaRPr>
          </a:p>
        </p:txBody>
      </p:sp>
    </p:spTree>
    <p:extLst>
      <p:ext uri="{BB962C8B-B14F-4D97-AF65-F5344CB8AC3E}">
        <p14:creationId xmlns:p14="http://schemas.microsoft.com/office/powerpoint/2010/main" val="190375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27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27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27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27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27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ChangeArrowheads="1"/>
          </p:cNvSpPr>
          <p:nvPr/>
        </p:nvSpPr>
        <p:spPr bwMode="auto">
          <a:xfrm>
            <a:off x="762001" y="438048"/>
            <a:ext cx="7687732" cy="5861152"/>
          </a:xfrm>
          <a:prstGeom prst="rect">
            <a:avLst/>
          </a:prstGeom>
          <a:solidFill>
            <a:schemeClr val="bg1"/>
          </a:solidFill>
          <a:ln w="57150" cmpd="thickThin">
            <a:solidFill>
              <a:schemeClr val="tx1"/>
            </a:solidFill>
            <a:miter lim="800000"/>
            <a:headEnd/>
            <a:tailEnd/>
          </a:ln>
        </p:spPr>
        <p:txBody>
          <a:bodyPr wrap="none" anchor="ctr"/>
          <a:lstStyle/>
          <a:p>
            <a:pPr algn="ctr"/>
            <a:endParaRPr lang="en-US" sz="2400">
              <a:latin typeface="Tahoma" charset="0"/>
            </a:endParaRPr>
          </a:p>
        </p:txBody>
      </p:sp>
      <p:sp>
        <p:nvSpPr>
          <p:cNvPr id="89090" name="Text Box 3"/>
          <p:cNvSpPr txBox="1">
            <a:spLocks noChangeArrowheads="1"/>
          </p:cNvSpPr>
          <p:nvPr/>
        </p:nvSpPr>
        <p:spPr bwMode="auto">
          <a:xfrm>
            <a:off x="1079276" y="731562"/>
            <a:ext cx="7053182" cy="96180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3200" dirty="0" smtClean="0">
                <a:latin typeface="Comic Sans MS" charset="0"/>
                <a:ea typeface="Comic Sans MS" charset="0"/>
                <a:cs typeface="Comic Sans MS" charset="0"/>
              </a:rPr>
              <a:t>Teacher Credibility</a:t>
            </a:r>
          </a:p>
          <a:p>
            <a:pPr marL="571500" indent="-571500" eaLnBrk="1" hangingPunct="1">
              <a:spcBef>
                <a:spcPct val="50000"/>
              </a:spcBef>
              <a:buFont typeface="Arial"/>
              <a:buChar char="•"/>
            </a:pPr>
            <a:r>
              <a:rPr lang="en-US" sz="2800" u="sng" dirty="0" smtClean="0">
                <a:latin typeface="Comic Sans MS" charset="0"/>
                <a:ea typeface="Comic Sans MS" charset="0"/>
                <a:cs typeface="Comic Sans MS" charset="0"/>
              </a:rPr>
              <a:t>Trustworthiness</a:t>
            </a:r>
            <a:r>
              <a:rPr lang="en-US" sz="2800" dirty="0" smtClean="0">
                <a:latin typeface="Comic Sans MS" charset="0"/>
                <a:ea typeface="Comic Sans MS" charset="0"/>
                <a:cs typeface="Comic Sans MS" charset="0"/>
              </a:rPr>
              <a:t> (student perceives that the teacher really cares about him and his progress in that class)</a:t>
            </a:r>
          </a:p>
          <a:p>
            <a:pPr marL="571500" indent="-571500" eaLnBrk="1" hangingPunct="1">
              <a:spcBef>
                <a:spcPct val="50000"/>
              </a:spcBef>
              <a:buFont typeface="Arial"/>
              <a:buChar char="•"/>
            </a:pPr>
            <a:r>
              <a:rPr lang="en-US" sz="2800" u="sng" dirty="0" smtClean="0">
                <a:latin typeface="Comic Sans MS" charset="0"/>
                <a:ea typeface="Comic Sans MS" charset="0"/>
                <a:cs typeface="Comic Sans MS" charset="0"/>
              </a:rPr>
              <a:t>Competence</a:t>
            </a:r>
            <a:r>
              <a:rPr lang="en-US" sz="2800" dirty="0" smtClean="0">
                <a:latin typeface="Comic Sans MS" charset="0"/>
                <a:ea typeface="Comic Sans MS" charset="0"/>
                <a:cs typeface="Comic Sans MS" charset="0"/>
              </a:rPr>
              <a:t> (student perceives the teacher has mastered the content and has the ability to explain complex material in a way students can understand)</a:t>
            </a:r>
          </a:p>
          <a:p>
            <a:pPr eaLnBrk="1" hangingPunct="1">
              <a:spcBef>
                <a:spcPct val="50000"/>
              </a:spcBef>
            </a:pPr>
            <a:r>
              <a:rPr lang="en-US" sz="1800" dirty="0">
                <a:latin typeface="Comic Sans MS" charset="0"/>
                <a:ea typeface="Comic Sans MS" charset="0"/>
                <a:cs typeface="Comic Sans MS" charset="0"/>
              </a:rPr>
              <a:t> </a:t>
            </a:r>
            <a:r>
              <a:rPr lang="en-US" sz="1800" dirty="0" smtClean="0">
                <a:latin typeface="Comic Sans MS" charset="0"/>
                <a:ea typeface="Comic Sans MS" charset="0"/>
                <a:cs typeface="Comic Sans MS" charset="0"/>
              </a:rPr>
              <a:t>                       </a:t>
            </a:r>
            <a:r>
              <a:rPr lang="en-US" sz="2000" dirty="0" smtClean="0">
                <a:latin typeface="Comic Sans MS" charset="0"/>
                <a:ea typeface="Comic Sans MS" charset="0"/>
                <a:cs typeface="Comic Sans MS" charset="0"/>
              </a:rPr>
              <a:t>- TESS 2012 Interview with John Hattie      </a:t>
            </a:r>
            <a:r>
              <a:rPr lang="en-US" sz="2000" dirty="0" smtClean="0">
                <a:latin typeface="Tahoma" charset="0"/>
              </a:rPr>
              <a:t>                       </a:t>
            </a:r>
          </a:p>
          <a:p>
            <a:pPr marL="571500" indent="-571500" eaLnBrk="1" hangingPunct="1">
              <a:spcBef>
                <a:spcPct val="50000"/>
              </a:spcBef>
              <a:buFont typeface="Arial"/>
              <a:buChar char="•"/>
            </a:pPr>
            <a:endParaRPr lang="en-US" dirty="0" smtClean="0">
              <a:latin typeface="Tahoma" charset="0"/>
            </a:endParaRPr>
          </a:p>
          <a:p>
            <a:pPr marL="571500" indent="-571500" eaLnBrk="1" hangingPunct="1">
              <a:spcBef>
                <a:spcPct val="50000"/>
              </a:spcBef>
              <a:buFont typeface="Arial"/>
              <a:buChar char="•"/>
            </a:pPr>
            <a:endParaRPr lang="en-US" sz="2600" dirty="0" smtClean="0">
              <a:latin typeface="Tahoma" charset="0"/>
            </a:endParaRPr>
          </a:p>
          <a:p>
            <a:pPr algn="ctr" eaLnBrk="1" hangingPunct="1">
              <a:spcBef>
                <a:spcPct val="50000"/>
              </a:spcBef>
            </a:pPr>
            <a:endParaRPr lang="en-US" sz="4400" dirty="0" smtClean="0">
              <a:latin typeface="Tahoma" charset="0"/>
            </a:endParaRPr>
          </a:p>
          <a:p>
            <a:pPr algn="ctr" eaLnBrk="1" hangingPunct="1">
              <a:spcBef>
                <a:spcPct val="50000"/>
              </a:spcBef>
            </a:pPr>
            <a:endParaRPr lang="en-US" sz="9600" dirty="0">
              <a:solidFill>
                <a:srgbClr val="CC0000"/>
              </a:solidFill>
              <a:latin typeface="Tahoma" charset="0"/>
            </a:endParaRPr>
          </a:p>
        </p:txBody>
      </p:sp>
    </p:spTree>
    <p:extLst>
      <p:ext uri="{BB962C8B-B14F-4D97-AF65-F5344CB8AC3E}">
        <p14:creationId xmlns:p14="http://schemas.microsoft.com/office/powerpoint/2010/main" val="81189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090">
                                            <p:txEl>
                                              <p:pRg st="0" end="0"/>
                                            </p:txEl>
                                          </p:spTgt>
                                        </p:tgtEl>
                                        <p:attrNameLst>
                                          <p:attrName>style.visibility</p:attrName>
                                        </p:attrNameLst>
                                      </p:cBhvr>
                                      <p:to>
                                        <p:strVal val="visible"/>
                                      </p:to>
                                    </p:set>
                                    <p:animEffect transition="in" filter="fade">
                                      <p:cBhvr>
                                        <p:cTn id="7" dur="500"/>
                                        <p:tgtEl>
                                          <p:spTgt spid="890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090">
                                            <p:txEl>
                                              <p:pRg st="1" end="1"/>
                                            </p:txEl>
                                          </p:spTgt>
                                        </p:tgtEl>
                                        <p:attrNameLst>
                                          <p:attrName>style.visibility</p:attrName>
                                        </p:attrNameLst>
                                      </p:cBhvr>
                                      <p:to>
                                        <p:strVal val="visible"/>
                                      </p:to>
                                    </p:set>
                                    <p:animEffect transition="in" filter="fade">
                                      <p:cBhvr>
                                        <p:cTn id="12" dur="500"/>
                                        <p:tgtEl>
                                          <p:spTgt spid="890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090">
                                            <p:txEl>
                                              <p:pRg st="2" end="2"/>
                                            </p:txEl>
                                          </p:spTgt>
                                        </p:tgtEl>
                                        <p:attrNameLst>
                                          <p:attrName>style.visibility</p:attrName>
                                        </p:attrNameLst>
                                      </p:cBhvr>
                                      <p:to>
                                        <p:strVal val="visible"/>
                                      </p:to>
                                    </p:set>
                                    <p:animEffect transition="in" filter="fade">
                                      <p:cBhvr>
                                        <p:cTn id="17" dur="500"/>
                                        <p:tgtEl>
                                          <p:spTgt spid="89090">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9090">
                                            <p:txEl>
                                              <p:pRg st="3" end="3"/>
                                            </p:txEl>
                                          </p:spTgt>
                                        </p:tgtEl>
                                        <p:attrNameLst>
                                          <p:attrName>style.visibility</p:attrName>
                                        </p:attrNameLst>
                                      </p:cBhvr>
                                      <p:to>
                                        <p:strVal val="visible"/>
                                      </p:to>
                                    </p:set>
                                    <p:animEffect transition="in" filter="fade">
                                      <p:cBhvr>
                                        <p:cTn id="20" dur="500"/>
                                        <p:tgtEl>
                                          <p:spTgt spid="890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ChangeArrowheads="1"/>
          </p:cNvSpPr>
          <p:nvPr/>
        </p:nvSpPr>
        <p:spPr bwMode="auto">
          <a:xfrm>
            <a:off x="990600" y="812800"/>
            <a:ext cx="7239000" cy="5232400"/>
          </a:xfrm>
          <a:prstGeom prst="rect">
            <a:avLst/>
          </a:prstGeom>
          <a:solidFill>
            <a:schemeClr val="bg1"/>
          </a:solidFill>
          <a:ln w="57150" cmpd="thickThin">
            <a:solidFill>
              <a:schemeClr val="tx1"/>
            </a:solidFill>
            <a:miter lim="800000"/>
            <a:headEnd/>
            <a:tailEnd/>
          </a:ln>
        </p:spPr>
        <p:txBody>
          <a:bodyPr wrap="none" anchor="ctr"/>
          <a:lstStyle/>
          <a:p>
            <a:pPr algn="ctr"/>
            <a:endParaRPr lang="en-US" sz="2400">
              <a:latin typeface="Tahoma" charset="0"/>
            </a:endParaRPr>
          </a:p>
        </p:txBody>
      </p:sp>
      <p:sp>
        <p:nvSpPr>
          <p:cNvPr id="89090" name="Text Box 3"/>
          <p:cNvSpPr txBox="1">
            <a:spLocks noChangeArrowheads="1"/>
          </p:cNvSpPr>
          <p:nvPr/>
        </p:nvSpPr>
        <p:spPr bwMode="auto">
          <a:xfrm>
            <a:off x="1083509" y="1070229"/>
            <a:ext cx="7053182" cy="9710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571500" indent="-571500" eaLnBrk="1" hangingPunct="1">
              <a:spcBef>
                <a:spcPct val="50000"/>
              </a:spcBef>
              <a:buFont typeface="Arial"/>
              <a:buChar char="•"/>
            </a:pPr>
            <a:r>
              <a:rPr lang="en-US" sz="3200" u="sng" dirty="0" smtClean="0">
                <a:latin typeface="Comic Sans MS" charset="0"/>
                <a:ea typeface="Comic Sans MS" charset="0"/>
                <a:cs typeface="Comic Sans MS" charset="0"/>
              </a:rPr>
              <a:t>Dynamism</a:t>
            </a:r>
            <a:r>
              <a:rPr lang="en-US" sz="3200" dirty="0" smtClean="0">
                <a:latin typeface="Comic Sans MS" charset="0"/>
                <a:ea typeface="Comic Sans MS" charset="0"/>
                <a:cs typeface="Comic Sans MS" charset="0"/>
              </a:rPr>
              <a:t> (student perceives a teacher who is enthusiastic about the subject matter and puts that on display with delivery)</a:t>
            </a:r>
          </a:p>
          <a:p>
            <a:pPr marL="571500" indent="-571500" eaLnBrk="1" hangingPunct="1">
              <a:spcBef>
                <a:spcPct val="50000"/>
              </a:spcBef>
              <a:buFont typeface="Arial"/>
              <a:buChar char="•"/>
            </a:pPr>
            <a:r>
              <a:rPr lang="en-US" sz="3200" u="sng" dirty="0" smtClean="0">
                <a:latin typeface="Comic Sans MS" charset="0"/>
                <a:ea typeface="Comic Sans MS" charset="0"/>
                <a:cs typeface="Comic Sans MS" charset="0"/>
              </a:rPr>
              <a:t>Immediacy</a:t>
            </a:r>
            <a:r>
              <a:rPr lang="en-US" sz="3200" dirty="0" smtClean="0">
                <a:latin typeface="Comic Sans MS" charset="0"/>
                <a:ea typeface="Comic Sans MS" charset="0"/>
                <a:cs typeface="Comic Sans MS" charset="0"/>
              </a:rPr>
              <a:t> (reducing distance between teachers and students, using collective pronouns “we” and “us”)</a:t>
            </a:r>
          </a:p>
          <a:p>
            <a:pPr eaLnBrk="1" hangingPunct="1">
              <a:spcBef>
                <a:spcPct val="50000"/>
              </a:spcBef>
            </a:pPr>
            <a:r>
              <a:rPr lang="en-US" dirty="0">
                <a:latin typeface="Tahoma" charset="0"/>
              </a:rPr>
              <a:t> </a:t>
            </a:r>
            <a:r>
              <a:rPr lang="en-US" dirty="0" smtClean="0">
                <a:latin typeface="Tahoma" charset="0"/>
              </a:rPr>
              <a:t>                         </a:t>
            </a:r>
            <a:endParaRPr lang="en-US" sz="1800" dirty="0" smtClean="0">
              <a:latin typeface="Tahoma" charset="0"/>
            </a:endParaRPr>
          </a:p>
          <a:p>
            <a:pPr marL="571500" indent="-571500" eaLnBrk="1" hangingPunct="1">
              <a:spcBef>
                <a:spcPct val="50000"/>
              </a:spcBef>
              <a:buFont typeface="Arial"/>
              <a:buChar char="•"/>
            </a:pPr>
            <a:endParaRPr lang="en-US" dirty="0" smtClean="0">
              <a:latin typeface="Tahoma" charset="0"/>
            </a:endParaRPr>
          </a:p>
          <a:p>
            <a:pPr marL="571500" indent="-571500" eaLnBrk="1" hangingPunct="1">
              <a:spcBef>
                <a:spcPct val="50000"/>
              </a:spcBef>
              <a:buFont typeface="Arial"/>
              <a:buChar char="•"/>
            </a:pPr>
            <a:endParaRPr lang="en-US" sz="2600" dirty="0" smtClean="0">
              <a:latin typeface="Tahoma" charset="0"/>
            </a:endParaRPr>
          </a:p>
          <a:p>
            <a:pPr algn="ctr" eaLnBrk="1" hangingPunct="1">
              <a:spcBef>
                <a:spcPct val="50000"/>
              </a:spcBef>
            </a:pPr>
            <a:endParaRPr lang="en-US" sz="4400" dirty="0" smtClean="0">
              <a:latin typeface="Tahoma" charset="0"/>
            </a:endParaRPr>
          </a:p>
          <a:p>
            <a:pPr algn="ctr" eaLnBrk="1" hangingPunct="1">
              <a:spcBef>
                <a:spcPct val="50000"/>
              </a:spcBef>
            </a:pPr>
            <a:endParaRPr lang="en-US" sz="9600" dirty="0">
              <a:solidFill>
                <a:srgbClr val="CC0000"/>
              </a:solidFill>
              <a:latin typeface="Tahoma" charset="0"/>
            </a:endParaRPr>
          </a:p>
        </p:txBody>
      </p:sp>
    </p:spTree>
    <p:extLst>
      <p:ext uri="{BB962C8B-B14F-4D97-AF65-F5344CB8AC3E}">
        <p14:creationId xmlns:p14="http://schemas.microsoft.com/office/powerpoint/2010/main" val="153495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090">
                                            <p:txEl>
                                              <p:pRg st="0" end="0"/>
                                            </p:txEl>
                                          </p:spTgt>
                                        </p:tgtEl>
                                        <p:attrNameLst>
                                          <p:attrName>style.visibility</p:attrName>
                                        </p:attrNameLst>
                                      </p:cBhvr>
                                      <p:to>
                                        <p:strVal val="visible"/>
                                      </p:to>
                                    </p:set>
                                    <p:animEffect transition="in" filter="fade">
                                      <p:cBhvr>
                                        <p:cTn id="7" dur="500"/>
                                        <p:tgtEl>
                                          <p:spTgt spid="890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090">
                                            <p:txEl>
                                              <p:pRg st="1" end="1"/>
                                            </p:txEl>
                                          </p:spTgt>
                                        </p:tgtEl>
                                        <p:attrNameLst>
                                          <p:attrName>style.visibility</p:attrName>
                                        </p:attrNameLst>
                                      </p:cBhvr>
                                      <p:to>
                                        <p:strVal val="visible"/>
                                      </p:to>
                                    </p:set>
                                    <p:animEffect transition="in" filter="fade">
                                      <p:cBhvr>
                                        <p:cTn id="12" dur="500"/>
                                        <p:tgtEl>
                                          <p:spTgt spid="890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89467" y="321734"/>
            <a:ext cx="8432800" cy="6231466"/>
          </a:xfrm>
          <a:prstGeom prst="rect">
            <a:avLst/>
          </a:prstGeom>
          <a:solidFill>
            <a:schemeClr val="bg1"/>
          </a:solidFill>
          <a:ln w="57150" cmpd="thickThin">
            <a:solidFill>
              <a:schemeClr val="tx1"/>
            </a:solidFill>
            <a:miter lim="800000"/>
            <a:headEnd/>
            <a:tailEnd/>
          </a:ln>
        </p:spPr>
        <p:txBody>
          <a:bodyPr wrap="none" anchor="ctr"/>
          <a:lstStyle/>
          <a:p>
            <a:pPr algn="ctr">
              <a:defRPr/>
            </a:pPr>
            <a:endParaRPr lang="en-US" sz="2400" dirty="0">
              <a:latin typeface="Tahoma" pitchFamily="34" charset="0"/>
              <a:ea typeface="+mn-ea"/>
              <a:cs typeface="Arial" charset="0"/>
            </a:endParaRPr>
          </a:p>
        </p:txBody>
      </p:sp>
      <p:sp>
        <p:nvSpPr>
          <p:cNvPr id="74754" name="Text Box 3"/>
          <p:cNvSpPr txBox="1">
            <a:spLocks noChangeArrowheads="1"/>
          </p:cNvSpPr>
          <p:nvPr/>
        </p:nvSpPr>
        <p:spPr bwMode="auto">
          <a:xfrm>
            <a:off x="721351" y="506004"/>
            <a:ext cx="7619198" cy="6509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dirty="0" smtClean="0">
                <a:latin typeface="Comic Sans MS" charset="0"/>
                <a:ea typeface="Comic Sans MS" charset="0"/>
                <a:cs typeface="Comic Sans MS" charset="0"/>
              </a:rPr>
              <a:t>Keep it simple up front: In the first week of school, begin with pairs…</a:t>
            </a:r>
          </a:p>
          <a:p>
            <a:pPr marL="342900" indent="-342900" eaLnBrk="1" hangingPunct="1">
              <a:spcBef>
                <a:spcPct val="50000"/>
              </a:spcBef>
              <a:buFont typeface="Arial"/>
              <a:buChar char="•"/>
            </a:pPr>
            <a:r>
              <a:rPr lang="en-US" sz="2600" dirty="0" smtClean="0">
                <a:latin typeface="Comic Sans MS" charset="0"/>
                <a:ea typeface="Comic Sans MS" charset="0"/>
                <a:cs typeface="Comic Sans MS" charset="0"/>
              </a:rPr>
              <a:t>Sharing is less intimidating with a single partner.</a:t>
            </a:r>
          </a:p>
          <a:p>
            <a:pPr marL="342900" indent="-342900" eaLnBrk="1" hangingPunct="1">
              <a:spcBef>
                <a:spcPct val="50000"/>
              </a:spcBef>
              <a:buFont typeface="Arial"/>
              <a:buChar char="•"/>
            </a:pPr>
            <a:r>
              <a:rPr lang="en-US" sz="2600" dirty="0" smtClean="0">
                <a:latin typeface="Comic Sans MS" charset="0"/>
                <a:ea typeface="Comic Sans MS" charset="0"/>
                <a:cs typeface="Comic Sans MS" charset="0"/>
              </a:rPr>
              <a:t>Higher percentage of engagement. </a:t>
            </a:r>
          </a:p>
          <a:p>
            <a:pPr marL="342900" indent="-342900" eaLnBrk="1" hangingPunct="1">
              <a:spcBef>
                <a:spcPct val="50000"/>
              </a:spcBef>
              <a:buFont typeface="Arial"/>
              <a:buChar char="•"/>
            </a:pPr>
            <a:r>
              <a:rPr lang="en-US" sz="2600" dirty="0" smtClean="0">
                <a:latin typeface="Comic Sans MS" charset="0"/>
                <a:ea typeface="Comic Sans MS" charset="0"/>
                <a:cs typeface="Comic Sans MS" charset="0"/>
              </a:rPr>
              <a:t>Meeting frequently with partners allows students to get to know each other quickly during the first two weeks.</a:t>
            </a:r>
          </a:p>
          <a:p>
            <a:pPr marL="342900" indent="-342900" eaLnBrk="1" hangingPunct="1">
              <a:spcBef>
                <a:spcPct val="50000"/>
              </a:spcBef>
              <a:buFont typeface="Arial"/>
              <a:buChar char="•"/>
            </a:pPr>
            <a:r>
              <a:rPr lang="en-US" sz="2600" dirty="0" smtClean="0">
                <a:latin typeface="Comic Sans MS" charset="0"/>
                <a:ea typeface="Comic Sans MS" charset="0"/>
                <a:cs typeface="Comic Sans MS" charset="0"/>
              </a:rPr>
              <a:t>There is no place to hide in a pair.</a:t>
            </a:r>
          </a:p>
          <a:p>
            <a:pPr marL="342900" indent="-342900" eaLnBrk="1" hangingPunct="1">
              <a:spcBef>
                <a:spcPct val="50000"/>
              </a:spcBef>
              <a:buFont typeface="Arial"/>
              <a:buChar char="•"/>
            </a:pPr>
            <a:r>
              <a:rPr lang="en-US" sz="2600" dirty="0" smtClean="0">
                <a:latin typeface="Comic Sans MS" charset="0"/>
                <a:ea typeface="Comic Sans MS" charset="0"/>
                <a:cs typeface="Comic Sans MS" charset="0"/>
              </a:rPr>
              <a:t>Students who are able to function in pairs can move more quickly and efficiently into quartets </a:t>
            </a:r>
            <a:r>
              <a:rPr lang="en-US" sz="2600" dirty="0">
                <a:latin typeface="Comic Sans MS" charset="0"/>
                <a:ea typeface="Comic Sans MS" charset="0"/>
                <a:cs typeface="Comic Sans MS" charset="0"/>
              </a:rPr>
              <a:t>(</a:t>
            </a:r>
            <a:r>
              <a:rPr lang="en-US" sz="2600" dirty="0" smtClean="0">
                <a:latin typeface="Comic Sans MS" charset="0"/>
                <a:ea typeface="Comic Sans MS" charset="0"/>
                <a:cs typeface="Comic Sans MS" charset="0"/>
              </a:rPr>
              <a:t>pairs squared).</a:t>
            </a:r>
          </a:p>
          <a:p>
            <a:pPr eaLnBrk="1" hangingPunct="1">
              <a:spcBef>
                <a:spcPct val="50000"/>
              </a:spcBef>
            </a:pPr>
            <a:r>
              <a:rPr lang="en-US" dirty="0">
                <a:latin typeface="Tahoma" charset="0"/>
              </a:rPr>
              <a:t>	</a:t>
            </a:r>
            <a:endParaRPr lang="en-US" dirty="0" smtClean="0">
              <a:latin typeface="Tahoma" charset="0"/>
            </a:endParaRPr>
          </a:p>
        </p:txBody>
      </p:sp>
    </p:spTree>
    <p:extLst>
      <p:ext uri="{BB962C8B-B14F-4D97-AF65-F5344CB8AC3E}">
        <p14:creationId xmlns:p14="http://schemas.microsoft.com/office/powerpoint/2010/main" val="49758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animEffect transition="in" filter="fade">
                                      <p:cBhvr>
                                        <p:cTn id="7" dur="500"/>
                                        <p:tgtEl>
                                          <p:spTgt spid="747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754">
                                            <p:txEl>
                                              <p:pRg st="1" end="1"/>
                                            </p:txEl>
                                          </p:spTgt>
                                        </p:tgtEl>
                                        <p:attrNameLst>
                                          <p:attrName>style.visibility</p:attrName>
                                        </p:attrNameLst>
                                      </p:cBhvr>
                                      <p:to>
                                        <p:strVal val="visible"/>
                                      </p:to>
                                    </p:set>
                                    <p:animEffect transition="in" filter="fade">
                                      <p:cBhvr>
                                        <p:cTn id="12" dur="500"/>
                                        <p:tgtEl>
                                          <p:spTgt spid="747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754">
                                            <p:txEl>
                                              <p:pRg st="2" end="2"/>
                                            </p:txEl>
                                          </p:spTgt>
                                        </p:tgtEl>
                                        <p:attrNameLst>
                                          <p:attrName>style.visibility</p:attrName>
                                        </p:attrNameLst>
                                      </p:cBhvr>
                                      <p:to>
                                        <p:strVal val="visible"/>
                                      </p:to>
                                    </p:set>
                                    <p:animEffect transition="in" filter="fade">
                                      <p:cBhvr>
                                        <p:cTn id="17" dur="500"/>
                                        <p:tgtEl>
                                          <p:spTgt spid="747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754">
                                            <p:txEl>
                                              <p:pRg st="3" end="3"/>
                                            </p:txEl>
                                          </p:spTgt>
                                        </p:tgtEl>
                                        <p:attrNameLst>
                                          <p:attrName>style.visibility</p:attrName>
                                        </p:attrNameLst>
                                      </p:cBhvr>
                                      <p:to>
                                        <p:strVal val="visible"/>
                                      </p:to>
                                    </p:set>
                                    <p:animEffect transition="in" filter="fade">
                                      <p:cBhvr>
                                        <p:cTn id="22" dur="500"/>
                                        <p:tgtEl>
                                          <p:spTgt spid="747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4754">
                                            <p:txEl>
                                              <p:pRg st="4" end="4"/>
                                            </p:txEl>
                                          </p:spTgt>
                                        </p:tgtEl>
                                        <p:attrNameLst>
                                          <p:attrName>style.visibility</p:attrName>
                                        </p:attrNameLst>
                                      </p:cBhvr>
                                      <p:to>
                                        <p:strVal val="visible"/>
                                      </p:to>
                                    </p:set>
                                    <p:animEffect transition="in" filter="fade">
                                      <p:cBhvr>
                                        <p:cTn id="27" dur="500"/>
                                        <p:tgtEl>
                                          <p:spTgt spid="7475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4754">
                                            <p:txEl>
                                              <p:pRg st="5" end="5"/>
                                            </p:txEl>
                                          </p:spTgt>
                                        </p:tgtEl>
                                        <p:attrNameLst>
                                          <p:attrName>style.visibility</p:attrName>
                                        </p:attrNameLst>
                                      </p:cBhvr>
                                      <p:to>
                                        <p:strVal val="visible"/>
                                      </p:to>
                                    </p:set>
                                    <p:animEffect transition="in" filter="fade">
                                      <p:cBhvr>
                                        <p:cTn id="32" dur="500"/>
                                        <p:tgtEl>
                                          <p:spTgt spid="7475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84400" y="1253067"/>
            <a:ext cx="4876800" cy="4419600"/>
          </a:xfrm>
          <a:prstGeom prst="rect">
            <a:avLst/>
          </a:prstGeom>
          <a:solidFill>
            <a:schemeClr val="bg1">
              <a:lumMod val="75000"/>
            </a:schemeClr>
          </a:solidFill>
          <a:ln w="38100">
            <a:solidFill>
              <a:schemeClr val="tx1"/>
            </a:solidFill>
          </a:ln>
          <a:scene3d>
            <a:camera prst="orthographicFront"/>
            <a:lightRig rig="threePt" dir="t"/>
          </a:scene3d>
          <a:sp3d contourW="12700">
            <a:bevelT w="152400" h="50800" prst="softRound"/>
            <a:bevelB/>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26" name="Rectangle 2"/>
          <p:cNvSpPr>
            <a:spLocks noChangeArrowheads="1"/>
          </p:cNvSpPr>
          <p:nvPr/>
        </p:nvSpPr>
        <p:spPr bwMode="auto">
          <a:xfrm>
            <a:off x="406400" y="2286000"/>
            <a:ext cx="8348133" cy="2150533"/>
          </a:xfrm>
          <a:prstGeom prst="rect">
            <a:avLst/>
          </a:prstGeom>
          <a:solidFill>
            <a:schemeClr val="bg1"/>
          </a:solidFill>
          <a:ln w="57150" cmpd="thickThin">
            <a:solidFill>
              <a:schemeClr val="tx1"/>
            </a:solidFill>
            <a:miter lim="800000"/>
            <a:headEnd/>
            <a:tailEnd/>
          </a:ln>
        </p:spPr>
        <p:txBody>
          <a:bodyPr wrap="none" anchor="ctr"/>
          <a:lstStyle/>
          <a:p>
            <a:pPr algn="ctr"/>
            <a:endParaRPr lang="en-US" sz="2400">
              <a:latin typeface="Tahoma" charset="0"/>
            </a:endParaRPr>
          </a:p>
        </p:txBody>
      </p:sp>
      <p:sp>
        <p:nvSpPr>
          <p:cNvPr id="26627" name="Text Box 3"/>
          <p:cNvSpPr txBox="1">
            <a:spLocks noChangeArrowheads="1"/>
          </p:cNvSpPr>
          <p:nvPr/>
        </p:nvSpPr>
        <p:spPr bwMode="auto">
          <a:xfrm>
            <a:off x="677333" y="1581815"/>
            <a:ext cx="7823200" cy="275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50000"/>
              </a:lnSpc>
              <a:spcBef>
                <a:spcPct val="50000"/>
              </a:spcBef>
            </a:pPr>
            <a:endParaRPr lang="en-US" sz="5400" b="1" dirty="0" smtClean="0">
              <a:latin typeface="Tahoma" charset="0"/>
            </a:endParaRPr>
          </a:p>
          <a:p>
            <a:pPr eaLnBrk="1" hangingPunct="1">
              <a:spcBef>
                <a:spcPct val="50000"/>
              </a:spcBef>
            </a:pPr>
            <a:r>
              <a:rPr lang="en-US" sz="4400" dirty="0" smtClean="0">
                <a:latin typeface="Chalkboard" charset="0"/>
                <a:ea typeface="Chalkboard" charset="0"/>
                <a:cs typeface="Chalkboard" charset="0"/>
              </a:rPr>
              <a:t>“To get anywhere you have to </a:t>
            </a:r>
            <a:r>
              <a:rPr lang="en-US" sz="4400" u="sng" dirty="0" smtClean="0">
                <a:latin typeface="Chalkboard" charset="0"/>
                <a:ea typeface="Chalkboard" charset="0"/>
                <a:cs typeface="Chalkboard" charset="0"/>
              </a:rPr>
              <a:t>do</a:t>
            </a:r>
            <a:r>
              <a:rPr lang="en-US" sz="4400" dirty="0" smtClean="0">
                <a:latin typeface="Chalkboard" charset="0"/>
                <a:ea typeface="Chalkboard" charset="0"/>
                <a:cs typeface="Chalkboard" charset="0"/>
              </a:rPr>
              <a:t> something.”</a:t>
            </a:r>
          </a:p>
          <a:p>
            <a:pPr eaLnBrk="1" hangingPunct="1">
              <a:spcBef>
                <a:spcPct val="50000"/>
              </a:spcBef>
            </a:pPr>
            <a:r>
              <a:rPr lang="en-US" sz="2400" b="1" dirty="0" smtClean="0">
                <a:latin typeface="Chalkboard" charset="0"/>
                <a:ea typeface="Chalkboard" charset="0"/>
                <a:cs typeface="Chalkboard" charset="0"/>
              </a:rPr>
              <a:t>                                 </a:t>
            </a:r>
            <a:r>
              <a:rPr lang="en-US" sz="2400" dirty="0" smtClean="0">
                <a:latin typeface="Chalkboard" charset="0"/>
                <a:ea typeface="Chalkboard" charset="0"/>
                <a:cs typeface="Chalkboard" charset="0"/>
              </a:rPr>
              <a:t>- Michael </a:t>
            </a:r>
            <a:r>
              <a:rPr lang="en-US" sz="2400" dirty="0" err="1" smtClean="0">
                <a:latin typeface="Chalkboard" charset="0"/>
                <a:ea typeface="Chalkboard" charset="0"/>
                <a:cs typeface="Chalkboard" charset="0"/>
              </a:rPr>
              <a:t>Fullan</a:t>
            </a:r>
            <a:r>
              <a:rPr lang="en-US" sz="2400" dirty="0" smtClean="0">
                <a:latin typeface="Chalkboard" charset="0"/>
                <a:ea typeface="Chalkboard" charset="0"/>
                <a:cs typeface="Chalkboard" charset="0"/>
              </a:rPr>
              <a:t> (2010)</a:t>
            </a:r>
            <a:endParaRPr lang="en-US" sz="2400" dirty="0">
              <a:latin typeface="Chalkboard" charset="0"/>
              <a:ea typeface="Chalkboard" charset="0"/>
              <a:cs typeface="Chalkboard" charset="0"/>
            </a:endParaRPr>
          </a:p>
        </p:txBody>
      </p:sp>
    </p:spTree>
    <p:extLst>
      <p:ext uri="{BB962C8B-B14F-4D97-AF65-F5344CB8AC3E}">
        <p14:creationId xmlns:p14="http://schemas.microsoft.com/office/powerpoint/2010/main" val="117594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2252133" y="321733"/>
            <a:ext cx="4673600" cy="6197600"/>
          </a:xfrm>
          <a:prstGeom prst="rect">
            <a:avLst/>
          </a:prstGeom>
          <a:solidFill>
            <a:schemeClr val="bg1">
              <a:lumMod val="75000"/>
            </a:schemeClr>
          </a:solidFill>
          <a:ln w="38100">
            <a:solidFill>
              <a:schemeClr val="tx1"/>
            </a:solidFill>
          </a:ln>
          <a:scene3d>
            <a:camera prst="orthographicFront"/>
            <a:lightRig rig="threePt" dir="t"/>
          </a:scene3d>
          <a:sp3d contourW="12700">
            <a:bevelT w="152400" h="50800" prst="softRound"/>
            <a:bevelB/>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62" name="Rectangle 2"/>
          <p:cNvSpPr>
            <a:spLocks noChangeArrowheads="1"/>
          </p:cNvSpPr>
          <p:nvPr/>
        </p:nvSpPr>
        <p:spPr bwMode="auto">
          <a:xfrm>
            <a:off x="626533" y="931333"/>
            <a:ext cx="7823200" cy="5063067"/>
          </a:xfrm>
          <a:prstGeom prst="rect">
            <a:avLst/>
          </a:prstGeom>
          <a:solidFill>
            <a:schemeClr val="bg1"/>
          </a:solidFill>
          <a:ln w="57150" cmpd="thickThin">
            <a:solidFill>
              <a:schemeClr val="tx1"/>
            </a:solidFill>
            <a:miter lim="800000"/>
            <a:headEnd/>
            <a:tailEnd/>
          </a:ln>
        </p:spPr>
        <p:txBody>
          <a:bodyPr wrap="none" anchor="ctr"/>
          <a:lstStyle/>
          <a:p>
            <a:pPr>
              <a:defRPr/>
            </a:pPr>
            <a:endParaRPr lang="en-US" b="1" dirty="0">
              <a:latin typeface="Tahoma" pitchFamily="34" charset="0"/>
            </a:endParaRPr>
          </a:p>
        </p:txBody>
      </p:sp>
      <p:sp>
        <p:nvSpPr>
          <p:cNvPr id="177155" name="Text Box 3"/>
          <p:cNvSpPr txBox="1">
            <a:spLocks noChangeArrowheads="1"/>
          </p:cNvSpPr>
          <p:nvPr/>
        </p:nvSpPr>
        <p:spPr bwMode="auto">
          <a:xfrm>
            <a:off x="829733" y="1091612"/>
            <a:ext cx="7416800" cy="62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buClr>
                <a:schemeClr val="tx1"/>
              </a:buClr>
            </a:pPr>
            <a:r>
              <a:rPr lang="en-US" altLang="en-US" sz="2100" b="1" dirty="0">
                <a:latin typeface="Tahoma" charset="0"/>
              </a:rPr>
              <a:t>	</a:t>
            </a:r>
            <a:r>
              <a:rPr lang="en-US" altLang="en-US" sz="3600" dirty="0" smtClean="0">
                <a:latin typeface="Chalkboard" charset="0"/>
                <a:ea typeface="Chalkboard" charset="0"/>
                <a:cs typeface="Chalkboard" charset="0"/>
              </a:rPr>
              <a:t>“I told my teachers not to worry about going out on a limb. Take the risk; if the limb breaks off and you wind up on the ground, pick yourself up, dust yourself off, and find another limb.” </a:t>
            </a:r>
            <a:endParaRPr lang="en-US" altLang="en-US" sz="3600" dirty="0">
              <a:latin typeface="Chalkboard" charset="0"/>
              <a:ea typeface="Chalkboard" charset="0"/>
              <a:cs typeface="Chalkboard" charset="0"/>
            </a:endParaRPr>
          </a:p>
          <a:p>
            <a:pPr eaLnBrk="1" hangingPunct="1">
              <a:spcBef>
                <a:spcPct val="50000"/>
              </a:spcBef>
              <a:buClr>
                <a:schemeClr val="tx1"/>
              </a:buClr>
            </a:pPr>
            <a:r>
              <a:rPr lang="en-US" altLang="en-US" sz="2100" b="1" dirty="0">
                <a:solidFill>
                  <a:srgbClr val="2D2D8A"/>
                </a:solidFill>
                <a:latin typeface="Chalkboard" charset="0"/>
                <a:ea typeface="Chalkboard" charset="0"/>
                <a:cs typeface="Chalkboard" charset="0"/>
              </a:rPr>
              <a:t>	</a:t>
            </a:r>
            <a:r>
              <a:rPr lang="en-US" altLang="en-US" dirty="0" smtClean="0">
                <a:latin typeface="Chalkboard" charset="0"/>
                <a:ea typeface="Chalkboard" charset="0"/>
                <a:cs typeface="Chalkboard" charset="0"/>
              </a:rPr>
              <a:t>- Larry Moser (principal and superintendent)</a:t>
            </a:r>
            <a:endParaRPr lang="en-US" altLang="en-US" dirty="0">
              <a:latin typeface="Chalkboard" charset="0"/>
              <a:ea typeface="Chalkboard" charset="0"/>
              <a:cs typeface="Chalkboard" charset="0"/>
            </a:endParaRPr>
          </a:p>
          <a:p>
            <a:pPr eaLnBrk="1" hangingPunct="1">
              <a:spcBef>
                <a:spcPct val="50000"/>
              </a:spcBef>
              <a:buClr>
                <a:schemeClr val="tx1"/>
              </a:buClr>
            </a:pPr>
            <a:endParaRPr lang="en-US" altLang="en-US" sz="2100" b="1" dirty="0">
              <a:latin typeface="Comic Sans MS" charset="0"/>
              <a:ea typeface="Comic Sans MS" charset="0"/>
              <a:cs typeface="Comic Sans MS" charset="0"/>
            </a:endParaRPr>
          </a:p>
          <a:p>
            <a:pPr eaLnBrk="1" hangingPunct="1">
              <a:spcBef>
                <a:spcPct val="50000"/>
              </a:spcBef>
            </a:pPr>
            <a:endParaRPr lang="en-US" altLang="en-US" sz="1500" b="1" dirty="0">
              <a:latin typeface="Comic Sans MS" charset="0"/>
              <a:ea typeface="Comic Sans MS" charset="0"/>
              <a:cs typeface="Comic Sans MS" charset="0"/>
            </a:endParaRPr>
          </a:p>
          <a:p>
            <a:pPr eaLnBrk="1" hangingPunct="1">
              <a:spcBef>
                <a:spcPct val="50000"/>
              </a:spcBef>
            </a:pPr>
            <a:endParaRPr lang="en-US" altLang="en-US" sz="1350" b="1" dirty="0">
              <a:latin typeface="Tahoma" charset="0"/>
            </a:endParaRPr>
          </a:p>
          <a:p>
            <a:pPr eaLnBrk="1" hangingPunct="1">
              <a:spcBef>
                <a:spcPct val="50000"/>
              </a:spcBef>
            </a:pPr>
            <a:endParaRPr lang="en-US" altLang="en-US" sz="1350" b="1" dirty="0">
              <a:latin typeface="Tahoma" charset="0"/>
            </a:endParaRPr>
          </a:p>
          <a:p>
            <a:pPr eaLnBrk="1" hangingPunct="1">
              <a:spcBef>
                <a:spcPct val="50000"/>
              </a:spcBef>
            </a:pPr>
            <a:endParaRPr lang="en-US" altLang="en-US" sz="1350" b="1" dirty="0">
              <a:latin typeface="Tahoma" charset="0"/>
            </a:endParaRPr>
          </a:p>
        </p:txBody>
      </p:sp>
    </p:spTree>
    <p:extLst>
      <p:ext uri="{BB962C8B-B14F-4D97-AF65-F5344CB8AC3E}">
        <p14:creationId xmlns:p14="http://schemas.microsoft.com/office/powerpoint/2010/main" val="144213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Effect transition="in" filter="fade">
                                      <p:cBhvr>
                                        <p:cTn id="7" dur="500"/>
                                        <p:tgtEl>
                                          <p:spTgt spid="17715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7155">
                                            <p:txEl>
                                              <p:pRg st="1" end="1"/>
                                            </p:txEl>
                                          </p:spTgt>
                                        </p:tgtEl>
                                        <p:attrNameLst>
                                          <p:attrName>style.visibility</p:attrName>
                                        </p:attrNameLst>
                                      </p:cBhvr>
                                      <p:to>
                                        <p:strVal val="visible"/>
                                      </p:to>
                                    </p:set>
                                    <p:animEffect transition="in" filter="fade">
                                      <p:cBhvr>
                                        <p:cTn id="10" dur="500"/>
                                        <p:tgtEl>
                                          <p:spTgt spid="1771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Lst>
          </a:blip>
          <a:stretch>
            <a:fillRect/>
          </a:stretch>
        </p:blipFill>
        <p:spPr>
          <a:xfrm>
            <a:off x="0" y="1"/>
            <a:ext cx="9144000" cy="6857999"/>
          </a:xfrm>
          <a:prstGeom prst="rect">
            <a:avLst/>
          </a:prstGeom>
          <a:ln w="28575">
            <a:solidFill>
              <a:schemeClr val="tx1"/>
            </a:solidFill>
          </a:ln>
        </p:spPr>
      </p:pic>
      <p:sp>
        <p:nvSpPr>
          <p:cNvPr id="2" name="Rectangle 1"/>
          <p:cNvSpPr/>
          <p:nvPr/>
        </p:nvSpPr>
        <p:spPr>
          <a:xfrm>
            <a:off x="491067" y="880534"/>
            <a:ext cx="8161866" cy="531706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3"/>
          <p:cNvSpPr txBox="1">
            <a:spLocks noChangeArrowheads="1"/>
          </p:cNvSpPr>
          <p:nvPr/>
        </p:nvSpPr>
        <p:spPr bwMode="auto">
          <a:xfrm>
            <a:off x="711205" y="-137769"/>
            <a:ext cx="7721600" cy="63401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514350" indent="-514350" eaLnBrk="1" hangingPunct="1">
              <a:spcBef>
                <a:spcPct val="50000"/>
              </a:spcBef>
              <a:buFont typeface="+mj-lt"/>
              <a:buAutoNum type="arabicPeriod"/>
            </a:pPr>
            <a:endParaRPr lang="en-US" sz="5400" b="1" dirty="0">
              <a:latin typeface="Tahoma" charset="0"/>
            </a:endParaRPr>
          </a:p>
          <a:p>
            <a:pPr marL="514350" indent="-514350" eaLnBrk="1" hangingPunct="1">
              <a:spcBef>
                <a:spcPct val="50000"/>
              </a:spcBef>
              <a:buFont typeface="+mj-lt"/>
              <a:buAutoNum type="arabicPeriod"/>
            </a:pPr>
            <a:r>
              <a:rPr lang="en-US" sz="3200" dirty="0" smtClean="0">
                <a:latin typeface="Chalkboard" charset="0"/>
                <a:ea typeface="Chalkboard" charset="0"/>
                <a:cs typeface="Chalkboard" charset="0"/>
              </a:rPr>
              <a:t>Development of </a:t>
            </a:r>
            <a:r>
              <a:rPr lang="en-US" sz="3200" b="1" dirty="0" smtClean="0">
                <a:latin typeface="Chalkboard" charset="0"/>
                <a:ea typeface="Chalkboard" charset="0"/>
                <a:cs typeface="Chalkboard" charset="0"/>
              </a:rPr>
              <a:t>communication</a:t>
            </a:r>
            <a:r>
              <a:rPr lang="en-US" sz="3200" dirty="0" smtClean="0">
                <a:latin typeface="Chalkboard" charset="0"/>
                <a:ea typeface="Chalkboard" charset="0"/>
                <a:cs typeface="Chalkboard" charset="0"/>
              </a:rPr>
              <a:t> (speaking, writing, and </a:t>
            </a:r>
            <a:r>
              <a:rPr lang="en-US" sz="3200" u="sng" dirty="0" smtClean="0">
                <a:latin typeface="Chalkboard" charset="0"/>
                <a:ea typeface="Chalkboard" charset="0"/>
                <a:cs typeface="Chalkboard" charset="0"/>
              </a:rPr>
              <a:t>listening</a:t>
            </a:r>
            <a:r>
              <a:rPr lang="en-US" sz="3200" dirty="0" smtClean="0">
                <a:latin typeface="Chalkboard" charset="0"/>
                <a:ea typeface="Chalkboard" charset="0"/>
                <a:cs typeface="Chalkboard" charset="0"/>
              </a:rPr>
              <a:t>) skills</a:t>
            </a:r>
          </a:p>
          <a:p>
            <a:pPr marL="514350" indent="-514350" eaLnBrk="1" hangingPunct="1">
              <a:spcBef>
                <a:spcPct val="50000"/>
              </a:spcBef>
              <a:buFont typeface="+mj-lt"/>
              <a:buAutoNum type="arabicPeriod"/>
            </a:pPr>
            <a:r>
              <a:rPr lang="en-US" sz="3200" dirty="0" smtClean="0">
                <a:latin typeface="Chalkboard" charset="0"/>
                <a:ea typeface="Chalkboard" charset="0"/>
                <a:cs typeface="Chalkboard" charset="0"/>
              </a:rPr>
              <a:t>Application of those skills in basic </a:t>
            </a:r>
            <a:r>
              <a:rPr lang="en-US" sz="3200" b="1" dirty="0" smtClean="0">
                <a:latin typeface="Chalkboard" charset="0"/>
                <a:ea typeface="Chalkboard" charset="0"/>
                <a:cs typeface="Chalkboard" charset="0"/>
              </a:rPr>
              <a:t>collaborative</a:t>
            </a:r>
            <a:r>
              <a:rPr lang="en-US" sz="3200" dirty="0" smtClean="0">
                <a:latin typeface="Chalkboard" charset="0"/>
                <a:ea typeface="Chalkboard" charset="0"/>
                <a:cs typeface="Chalkboard" charset="0"/>
              </a:rPr>
              <a:t> efforts (PBL)</a:t>
            </a:r>
          </a:p>
          <a:p>
            <a:pPr marL="514350" indent="-514350" eaLnBrk="1" hangingPunct="1">
              <a:spcBef>
                <a:spcPct val="50000"/>
              </a:spcBef>
              <a:buFont typeface="+mj-lt"/>
              <a:buAutoNum type="arabicPeriod"/>
            </a:pPr>
            <a:r>
              <a:rPr lang="en-US" sz="3200" dirty="0" smtClean="0">
                <a:latin typeface="Chalkboard" charset="0"/>
                <a:ea typeface="Chalkboard" charset="0"/>
                <a:cs typeface="Chalkboard" charset="0"/>
              </a:rPr>
              <a:t>Increased emphasis on students’ </a:t>
            </a:r>
            <a:r>
              <a:rPr lang="en-US" sz="3200" b="1" dirty="0" smtClean="0">
                <a:latin typeface="Chalkboard" charset="0"/>
                <a:ea typeface="Chalkboard" charset="0"/>
                <a:cs typeface="Chalkboard" charset="0"/>
              </a:rPr>
              <a:t>presentation</a:t>
            </a:r>
            <a:r>
              <a:rPr lang="en-US" sz="3200" dirty="0" smtClean="0">
                <a:latin typeface="Chalkboard" charset="0"/>
                <a:ea typeface="Chalkboard" charset="0"/>
                <a:cs typeface="Chalkboard" charset="0"/>
              </a:rPr>
              <a:t> skills</a:t>
            </a:r>
          </a:p>
          <a:p>
            <a:pPr marL="514350" indent="-514350" eaLnBrk="1" hangingPunct="1">
              <a:spcBef>
                <a:spcPct val="50000"/>
              </a:spcBef>
              <a:buFont typeface="+mj-lt"/>
              <a:buAutoNum type="arabicPeriod"/>
            </a:pPr>
            <a:r>
              <a:rPr lang="en-US" sz="3200" dirty="0" smtClean="0">
                <a:latin typeface="Chalkboard" charset="0"/>
                <a:ea typeface="Chalkboard" charset="0"/>
                <a:cs typeface="Chalkboard" charset="0"/>
              </a:rPr>
              <a:t>Emphasis on building warm </a:t>
            </a:r>
            <a:r>
              <a:rPr lang="en-US" sz="3200" b="1" dirty="0" smtClean="0">
                <a:latin typeface="Chalkboard" charset="0"/>
                <a:ea typeface="Chalkboard" charset="0"/>
                <a:cs typeface="Chalkboard" charset="0"/>
              </a:rPr>
              <a:t>relationships</a:t>
            </a:r>
            <a:r>
              <a:rPr lang="en-US" sz="3200" dirty="0" smtClean="0">
                <a:latin typeface="Chalkboard" charset="0"/>
                <a:ea typeface="Chalkboard" charset="0"/>
                <a:cs typeface="Chalkboard" charset="0"/>
              </a:rPr>
              <a:t> between and among teachers and students</a:t>
            </a:r>
          </a:p>
        </p:txBody>
      </p:sp>
    </p:spTree>
    <p:extLst>
      <p:ext uri="{BB962C8B-B14F-4D97-AF65-F5344CB8AC3E}">
        <p14:creationId xmlns:p14="http://schemas.microsoft.com/office/powerpoint/2010/main" val="152267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16667" y="1185333"/>
            <a:ext cx="4826000" cy="4673600"/>
          </a:xfrm>
          <a:prstGeom prst="rect">
            <a:avLst/>
          </a:prstGeom>
          <a:solidFill>
            <a:schemeClr val="bg1">
              <a:lumMod val="75000"/>
            </a:schemeClr>
          </a:solidFill>
          <a:ln w="38100">
            <a:solidFill>
              <a:schemeClr val="tx1"/>
            </a:solidFill>
          </a:ln>
          <a:scene3d>
            <a:camera prst="orthographicFront"/>
            <a:lightRig rig="threePt" dir="t"/>
          </a:scene3d>
          <a:sp3d contourW="12700">
            <a:bevelT w="152400" h="50800" prst="softRound"/>
            <a:bevelB/>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29" name="Rectangle 2"/>
          <p:cNvSpPr>
            <a:spLocks noChangeArrowheads="1"/>
          </p:cNvSpPr>
          <p:nvPr/>
        </p:nvSpPr>
        <p:spPr bwMode="auto">
          <a:xfrm>
            <a:off x="465666" y="2031999"/>
            <a:ext cx="8119533" cy="2844801"/>
          </a:xfrm>
          <a:prstGeom prst="rect">
            <a:avLst/>
          </a:prstGeom>
          <a:solidFill>
            <a:schemeClr val="bg1"/>
          </a:solidFill>
          <a:ln w="57150" cmpd="thickThin">
            <a:solidFill>
              <a:schemeClr val="tx1"/>
            </a:solidFill>
            <a:miter lim="800000"/>
            <a:headEnd/>
            <a:tailEnd/>
          </a:ln>
        </p:spPr>
        <p:txBody>
          <a:bodyPr wrap="none" anchor="ctr"/>
          <a:lstStyle/>
          <a:p>
            <a:pPr algn="ctr"/>
            <a:endParaRPr lang="en-US" sz="2400" b="1">
              <a:latin typeface="Tahoma" charset="0"/>
            </a:endParaRPr>
          </a:p>
          <a:p>
            <a:pPr algn="ctr"/>
            <a:endParaRPr lang="en-US" sz="2200">
              <a:latin typeface="Tahoma" charset="0"/>
            </a:endParaRPr>
          </a:p>
        </p:txBody>
      </p:sp>
      <p:sp>
        <p:nvSpPr>
          <p:cNvPr id="48130" name="Rectangle 3"/>
          <p:cNvSpPr>
            <a:spLocks noChangeArrowheads="1"/>
          </p:cNvSpPr>
          <p:nvPr/>
        </p:nvSpPr>
        <p:spPr bwMode="auto">
          <a:xfrm>
            <a:off x="431800" y="2348678"/>
            <a:ext cx="8331199" cy="28777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3300" u="sng" dirty="0" smtClean="0">
                <a:solidFill>
                  <a:schemeClr val="bg1">
                    <a:lumMod val="75000"/>
                  </a:schemeClr>
                </a:solidFill>
                <a:latin typeface="Chalkboard" charset="0"/>
                <a:ea typeface="Chalkboard" charset="0"/>
                <a:cs typeface="Chalkboard" charset="0"/>
              </a:rPr>
              <a:t>Boomers</a:t>
            </a:r>
            <a:r>
              <a:rPr lang="en-US" sz="3300" dirty="0" smtClean="0">
                <a:solidFill>
                  <a:schemeClr val="bg1">
                    <a:lumMod val="75000"/>
                  </a:schemeClr>
                </a:solidFill>
                <a:latin typeface="Chalkboard" charset="0"/>
                <a:ea typeface="Chalkboard" charset="0"/>
                <a:cs typeface="Chalkboard" charset="0"/>
              </a:rPr>
              <a:t>: mid 1940s to mid 1960s</a:t>
            </a:r>
          </a:p>
          <a:p>
            <a:pPr algn="ctr"/>
            <a:r>
              <a:rPr lang="en-US" sz="3300" u="sng" dirty="0" smtClean="0">
                <a:solidFill>
                  <a:schemeClr val="bg1">
                    <a:lumMod val="75000"/>
                  </a:schemeClr>
                </a:solidFill>
                <a:latin typeface="Chalkboard" charset="0"/>
                <a:ea typeface="Chalkboard" charset="0"/>
                <a:cs typeface="Chalkboard" charset="0"/>
              </a:rPr>
              <a:t>Next </a:t>
            </a:r>
            <a:r>
              <a:rPr lang="en-US" sz="3300" u="sng" dirty="0" err="1" smtClean="0">
                <a:solidFill>
                  <a:schemeClr val="bg1">
                    <a:lumMod val="75000"/>
                  </a:schemeClr>
                </a:solidFill>
                <a:latin typeface="Chalkboard" charset="0"/>
                <a:ea typeface="Chalkboard" charset="0"/>
                <a:cs typeface="Chalkboard" charset="0"/>
              </a:rPr>
              <a:t>Gen’ers</a:t>
            </a:r>
            <a:r>
              <a:rPr lang="en-US" sz="3300" u="sng" dirty="0" smtClean="0">
                <a:solidFill>
                  <a:schemeClr val="bg1">
                    <a:lumMod val="75000"/>
                  </a:schemeClr>
                </a:solidFill>
                <a:latin typeface="Chalkboard" charset="0"/>
                <a:ea typeface="Chalkboard" charset="0"/>
                <a:cs typeface="Chalkboard" charset="0"/>
              </a:rPr>
              <a:t> (X)</a:t>
            </a:r>
            <a:r>
              <a:rPr lang="en-US" sz="3300" dirty="0" smtClean="0">
                <a:solidFill>
                  <a:schemeClr val="bg1">
                    <a:lumMod val="75000"/>
                  </a:schemeClr>
                </a:solidFill>
                <a:latin typeface="Chalkboard" charset="0"/>
                <a:ea typeface="Chalkboard" charset="0"/>
                <a:cs typeface="Chalkboard" charset="0"/>
              </a:rPr>
              <a:t>: mid 60s to early 80s</a:t>
            </a:r>
          </a:p>
          <a:p>
            <a:pPr algn="ctr"/>
            <a:r>
              <a:rPr lang="en-US" sz="3300" u="sng" dirty="0" smtClean="0">
                <a:solidFill>
                  <a:schemeClr val="bg1">
                    <a:lumMod val="75000"/>
                  </a:schemeClr>
                </a:solidFill>
                <a:latin typeface="Chalkboard" charset="0"/>
                <a:ea typeface="Chalkboard" charset="0"/>
                <a:cs typeface="Chalkboard" charset="0"/>
              </a:rPr>
              <a:t>Millennials (Y)</a:t>
            </a:r>
            <a:r>
              <a:rPr lang="en-US" sz="3300" dirty="0" smtClean="0">
                <a:solidFill>
                  <a:schemeClr val="bg1">
                    <a:lumMod val="75000"/>
                  </a:schemeClr>
                </a:solidFill>
                <a:latin typeface="Chalkboard" charset="0"/>
                <a:ea typeface="Chalkboard" charset="0"/>
                <a:cs typeface="Chalkboard" charset="0"/>
              </a:rPr>
              <a:t>: early 80s to early 00s</a:t>
            </a:r>
          </a:p>
          <a:p>
            <a:pPr algn="ctr"/>
            <a:r>
              <a:rPr lang="en-US" sz="3600" b="1" u="sng" dirty="0" err="1" smtClean="0">
                <a:solidFill>
                  <a:srgbClr val="D22B3A"/>
                </a:solidFill>
                <a:latin typeface="Chalkboard" charset="0"/>
                <a:ea typeface="Chalkboard" charset="0"/>
                <a:cs typeface="Chalkboard" charset="0"/>
              </a:rPr>
              <a:t>i</a:t>
            </a:r>
            <a:r>
              <a:rPr lang="en-US" sz="3300" u="sng" dirty="0" err="1" smtClean="0">
                <a:solidFill>
                  <a:schemeClr val="bg1">
                    <a:lumMod val="75000"/>
                  </a:schemeClr>
                </a:solidFill>
                <a:latin typeface="Chalkboard" charset="0"/>
                <a:ea typeface="Chalkboard" charset="0"/>
                <a:cs typeface="Chalkboard" charset="0"/>
              </a:rPr>
              <a:t>Gen’ers</a:t>
            </a:r>
            <a:r>
              <a:rPr lang="en-US" sz="3300" u="sng" dirty="0" smtClean="0">
                <a:solidFill>
                  <a:schemeClr val="bg1">
                    <a:lumMod val="75000"/>
                  </a:schemeClr>
                </a:solidFill>
                <a:latin typeface="Chalkboard" charset="0"/>
                <a:ea typeface="Chalkboard" charset="0"/>
                <a:cs typeface="Chalkboard" charset="0"/>
              </a:rPr>
              <a:t> (Z)</a:t>
            </a:r>
            <a:r>
              <a:rPr lang="en-US" sz="3300" dirty="0" smtClean="0">
                <a:solidFill>
                  <a:schemeClr val="bg1">
                    <a:lumMod val="75000"/>
                  </a:schemeClr>
                </a:solidFill>
                <a:latin typeface="Chalkboard" charset="0"/>
                <a:ea typeface="Chalkboard" charset="0"/>
                <a:cs typeface="Chalkboard" charset="0"/>
              </a:rPr>
              <a:t>: today’s students</a:t>
            </a:r>
            <a:endParaRPr lang="en-US" sz="3300" dirty="0">
              <a:solidFill>
                <a:schemeClr val="bg1">
                  <a:lumMod val="75000"/>
                </a:schemeClr>
              </a:solidFill>
              <a:latin typeface="Chalkboard" charset="0"/>
              <a:ea typeface="Chalkboard" charset="0"/>
              <a:cs typeface="Chalkboard" charset="0"/>
            </a:endParaRPr>
          </a:p>
          <a:p>
            <a:pPr algn="ctr"/>
            <a:r>
              <a:rPr lang="en-US" sz="2400" dirty="0" smtClean="0">
                <a:latin typeface="Comic Sans MS" charset="0"/>
                <a:ea typeface="Comic Sans MS" charset="0"/>
                <a:cs typeface="Comic Sans MS" charset="0"/>
              </a:rPr>
              <a:t>                                               </a:t>
            </a:r>
            <a:endParaRPr lang="en-US" sz="3600" dirty="0"/>
          </a:p>
          <a:p>
            <a:pPr algn="ctr"/>
            <a:r>
              <a:rPr lang="en-US" dirty="0">
                <a:solidFill>
                  <a:schemeClr val="tx2"/>
                </a:solidFill>
              </a:rPr>
              <a:t> </a:t>
            </a:r>
            <a:endParaRPr lang="en-US" sz="2000" b="1" dirty="0">
              <a:solidFill>
                <a:schemeClr val="tx2"/>
              </a:solidFill>
              <a:latin typeface="Tahoma" charset="0"/>
            </a:endParaRPr>
          </a:p>
        </p:txBody>
      </p:sp>
    </p:spTree>
    <p:extLst>
      <p:ext uri="{BB962C8B-B14F-4D97-AF65-F5344CB8AC3E}">
        <p14:creationId xmlns:p14="http://schemas.microsoft.com/office/powerpoint/2010/main" val="188507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2015067" y="338668"/>
            <a:ext cx="5249334" cy="6214532"/>
          </a:xfrm>
          <a:prstGeom prst="rect">
            <a:avLst/>
          </a:prstGeom>
          <a:solidFill>
            <a:schemeClr val="tx1">
              <a:lumMod val="50000"/>
              <a:lumOff val="50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62" name="Rectangle 2"/>
          <p:cNvSpPr>
            <a:spLocks noChangeArrowheads="1"/>
          </p:cNvSpPr>
          <p:nvPr/>
        </p:nvSpPr>
        <p:spPr bwMode="auto">
          <a:xfrm>
            <a:off x="626533" y="931333"/>
            <a:ext cx="7823200" cy="5063067"/>
          </a:xfrm>
          <a:prstGeom prst="rect">
            <a:avLst/>
          </a:prstGeom>
          <a:solidFill>
            <a:schemeClr val="bg1"/>
          </a:solidFill>
          <a:ln w="57150" cmpd="thickThin">
            <a:solidFill>
              <a:schemeClr val="tx1"/>
            </a:solidFill>
            <a:miter lim="800000"/>
            <a:headEnd/>
            <a:tailEnd/>
          </a:ln>
        </p:spPr>
        <p:txBody>
          <a:bodyPr wrap="none" anchor="ctr"/>
          <a:lstStyle/>
          <a:p>
            <a:pPr>
              <a:defRPr/>
            </a:pPr>
            <a:endParaRPr lang="en-US" b="1" dirty="0">
              <a:latin typeface="Tahoma" pitchFamily="34" charset="0"/>
            </a:endParaRPr>
          </a:p>
        </p:txBody>
      </p:sp>
      <p:sp>
        <p:nvSpPr>
          <p:cNvPr id="177155" name="Text Box 3"/>
          <p:cNvSpPr txBox="1">
            <a:spLocks noChangeArrowheads="1"/>
          </p:cNvSpPr>
          <p:nvPr/>
        </p:nvSpPr>
        <p:spPr bwMode="auto">
          <a:xfrm>
            <a:off x="829733" y="1091612"/>
            <a:ext cx="7416800" cy="629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buClr>
                <a:schemeClr val="tx1"/>
              </a:buClr>
            </a:pPr>
            <a:r>
              <a:rPr lang="en-US" altLang="en-US" sz="2100" b="1" dirty="0">
                <a:latin typeface="Tahoma" charset="0"/>
              </a:rPr>
              <a:t>	</a:t>
            </a:r>
            <a:r>
              <a:rPr lang="en-US" altLang="en-US" sz="3600" dirty="0" smtClean="0">
                <a:latin typeface="Chalkboard" charset="0"/>
                <a:ea typeface="Chalkboard" charset="0"/>
                <a:cs typeface="Chalkboard" charset="0"/>
              </a:rPr>
              <a:t>“Every child deserves a champion, an adult who will never give up on them, who understands the power of connection, and insists that they become the best they can possibly be.” </a:t>
            </a:r>
            <a:endParaRPr lang="en-US" altLang="en-US" sz="3600" dirty="0">
              <a:latin typeface="Chalkboard" charset="0"/>
              <a:ea typeface="Chalkboard" charset="0"/>
              <a:cs typeface="Chalkboard" charset="0"/>
            </a:endParaRPr>
          </a:p>
          <a:p>
            <a:pPr eaLnBrk="1" hangingPunct="1">
              <a:spcBef>
                <a:spcPct val="50000"/>
              </a:spcBef>
              <a:buClr>
                <a:schemeClr val="tx1"/>
              </a:buClr>
            </a:pPr>
            <a:r>
              <a:rPr lang="en-US" altLang="en-US" sz="2100" b="1" dirty="0">
                <a:solidFill>
                  <a:srgbClr val="2D2D8A"/>
                </a:solidFill>
                <a:latin typeface="Chalkboard" charset="0"/>
                <a:ea typeface="Chalkboard" charset="0"/>
                <a:cs typeface="Chalkboard" charset="0"/>
              </a:rPr>
              <a:t>	</a:t>
            </a:r>
            <a:r>
              <a:rPr lang="en-US" altLang="en-US" sz="2100" b="1" dirty="0" smtClean="0">
                <a:solidFill>
                  <a:srgbClr val="2D2D8A"/>
                </a:solidFill>
                <a:latin typeface="Chalkboard" charset="0"/>
                <a:ea typeface="Chalkboard" charset="0"/>
                <a:cs typeface="Chalkboard" charset="0"/>
              </a:rPr>
              <a:t>                      </a:t>
            </a:r>
            <a:r>
              <a:rPr lang="en-US" altLang="en-US" dirty="0" smtClean="0">
                <a:latin typeface="Chalkboard" charset="0"/>
                <a:ea typeface="Chalkboard" charset="0"/>
                <a:cs typeface="Chalkboard" charset="0"/>
              </a:rPr>
              <a:t>- Rita Pierson (2013 TED Talk)</a:t>
            </a:r>
            <a:endParaRPr lang="en-US" altLang="en-US" dirty="0">
              <a:latin typeface="Chalkboard" charset="0"/>
              <a:ea typeface="Chalkboard" charset="0"/>
              <a:cs typeface="Chalkboard" charset="0"/>
            </a:endParaRPr>
          </a:p>
          <a:p>
            <a:pPr eaLnBrk="1" hangingPunct="1">
              <a:spcBef>
                <a:spcPct val="50000"/>
              </a:spcBef>
              <a:buClr>
                <a:schemeClr val="tx1"/>
              </a:buClr>
            </a:pPr>
            <a:endParaRPr lang="en-US" altLang="en-US" sz="2100" b="1" dirty="0">
              <a:latin typeface="Comic Sans MS" charset="0"/>
              <a:ea typeface="Comic Sans MS" charset="0"/>
              <a:cs typeface="Comic Sans MS" charset="0"/>
            </a:endParaRPr>
          </a:p>
          <a:p>
            <a:pPr eaLnBrk="1" hangingPunct="1">
              <a:spcBef>
                <a:spcPct val="50000"/>
              </a:spcBef>
            </a:pPr>
            <a:endParaRPr lang="en-US" altLang="en-US" sz="1500" b="1" dirty="0">
              <a:latin typeface="Comic Sans MS" charset="0"/>
              <a:ea typeface="Comic Sans MS" charset="0"/>
              <a:cs typeface="Comic Sans MS" charset="0"/>
            </a:endParaRPr>
          </a:p>
          <a:p>
            <a:pPr eaLnBrk="1" hangingPunct="1">
              <a:spcBef>
                <a:spcPct val="50000"/>
              </a:spcBef>
            </a:pPr>
            <a:endParaRPr lang="en-US" altLang="en-US" sz="1350" b="1" dirty="0">
              <a:latin typeface="Tahoma" charset="0"/>
            </a:endParaRPr>
          </a:p>
          <a:p>
            <a:pPr eaLnBrk="1" hangingPunct="1">
              <a:spcBef>
                <a:spcPct val="50000"/>
              </a:spcBef>
            </a:pPr>
            <a:endParaRPr lang="en-US" altLang="en-US" sz="1350" b="1" dirty="0">
              <a:latin typeface="Tahoma" charset="0"/>
            </a:endParaRPr>
          </a:p>
          <a:p>
            <a:pPr eaLnBrk="1" hangingPunct="1">
              <a:spcBef>
                <a:spcPct val="50000"/>
              </a:spcBef>
            </a:pPr>
            <a:endParaRPr lang="en-US" altLang="en-US" sz="1350" b="1" dirty="0">
              <a:latin typeface="Tahoma" charset="0"/>
            </a:endParaRPr>
          </a:p>
        </p:txBody>
      </p:sp>
    </p:spTree>
    <p:extLst>
      <p:ext uri="{BB962C8B-B14F-4D97-AF65-F5344CB8AC3E}">
        <p14:creationId xmlns:p14="http://schemas.microsoft.com/office/powerpoint/2010/main" val="1966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Effect transition="in" filter="fade">
                                      <p:cBhvr>
                                        <p:cTn id="7" dur="500"/>
                                        <p:tgtEl>
                                          <p:spTgt spid="17715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7155">
                                            <p:txEl>
                                              <p:pRg st="1" end="1"/>
                                            </p:txEl>
                                          </p:spTgt>
                                        </p:tgtEl>
                                        <p:attrNameLst>
                                          <p:attrName>style.visibility</p:attrName>
                                        </p:attrNameLst>
                                      </p:cBhvr>
                                      <p:to>
                                        <p:strVal val="visible"/>
                                      </p:to>
                                    </p:set>
                                    <p:animEffect transition="in" filter="fade">
                                      <p:cBhvr>
                                        <p:cTn id="10" dur="500"/>
                                        <p:tgtEl>
                                          <p:spTgt spid="1771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18267" y="135467"/>
            <a:ext cx="4927600" cy="6536265"/>
          </a:xfrm>
          <a:prstGeom prst="rect">
            <a:avLst/>
          </a:prstGeom>
          <a:solidFill>
            <a:schemeClr val="bg1">
              <a:lumMod val="75000"/>
            </a:schemeClr>
          </a:solidFill>
          <a:ln w="38100">
            <a:solidFill>
              <a:schemeClr val="tx1"/>
            </a:solidFill>
          </a:ln>
          <a:effectLst>
            <a:softEdge rad="0"/>
          </a:effectLst>
          <a:scene3d>
            <a:camera prst="orthographicFront"/>
            <a:lightRig rig="threePt" dir="t"/>
          </a:scene3d>
          <a:sp3d>
            <a:bevelT w="152400" h="50800" prst="softRound"/>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4" name="Rectangle 2"/>
          <p:cNvSpPr>
            <a:spLocks noChangeArrowheads="1"/>
          </p:cNvSpPr>
          <p:nvPr/>
        </p:nvSpPr>
        <p:spPr bwMode="auto">
          <a:xfrm>
            <a:off x="660401" y="897467"/>
            <a:ext cx="8009466" cy="5147733"/>
          </a:xfrm>
          <a:prstGeom prst="rect">
            <a:avLst/>
          </a:prstGeom>
          <a:solidFill>
            <a:schemeClr val="bg1"/>
          </a:solidFill>
          <a:ln w="57150" cmpd="thickThin">
            <a:solidFill>
              <a:schemeClr val="tx1"/>
            </a:solidFill>
            <a:miter lim="800000"/>
            <a:headEnd/>
            <a:tailEnd/>
          </a:ln>
        </p:spPr>
        <p:txBody>
          <a:bodyPr wrap="none" anchor="ctr"/>
          <a:lstStyle/>
          <a:p>
            <a:pPr algn="ctr">
              <a:defRPr/>
            </a:pPr>
            <a:endParaRPr lang="en-US" sz="2400" dirty="0">
              <a:solidFill>
                <a:srgbClr val="DDDDDD"/>
              </a:solidFill>
              <a:latin typeface="Tahoma" pitchFamily="34" charset="0"/>
              <a:ea typeface="+mn-ea"/>
            </a:endParaRPr>
          </a:p>
        </p:txBody>
      </p:sp>
      <p:sp>
        <p:nvSpPr>
          <p:cNvPr id="5123" name="Text Box 3"/>
          <p:cNvSpPr txBox="1">
            <a:spLocks noChangeArrowheads="1"/>
          </p:cNvSpPr>
          <p:nvPr/>
        </p:nvSpPr>
        <p:spPr bwMode="auto">
          <a:xfrm>
            <a:off x="795866" y="504278"/>
            <a:ext cx="7755467" cy="8162234"/>
          </a:xfrm>
          <a:prstGeom prst="rect">
            <a:avLst/>
          </a:prstGeom>
          <a:noFill/>
          <a:ln w="9525">
            <a:noFill/>
            <a:miter lim="800000"/>
            <a:headEnd/>
            <a:tailEnd/>
          </a:ln>
        </p:spPr>
        <p:txBody>
          <a:bodyPr wrap="square">
            <a:spAutoFit/>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70000"/>
              </a:lnSpc>
              <a:spcBef>
                <a:spcPct val="50000"/>
              </a:spcBef>
            </a:pPr>
            <a:endParaRPr lang="en-US" sz="3200" b="1" dirty="0">
              <a:latin typeface="Tahoma" charset="0"/>
            </a:endParaRPr>
          </a:p>
          <a:p>
            <a:pPr marL="457200" indent="-457200" eaLnBrk="1" hangingPunct="1">
              <a:spcBef>
                <a:spcPct val="50000"/>
              </a:spcBef>
              <a:buFont typeface="Arial" charset="0"/>
              <a:buChar char="•"/>
            </a:pPr>
            <a:r>
              <a:rPr lang="en-US" sz="2800" dirty="0" err="1" smtClean="0">
                <a:latin typeface="Chalkboard" charset="0"/>
                <a:ea typeface="Chalkboard" charset="0"/>
                <a:cs typeface="Chalkboard" charset="0"/>
              </a:rPr>
              <a:t>iGen’ers</a:t>
            </a:r>
            <a:r>
              <a:rPr lang="en-US" sz="2800" dirty="0" smtClean="0">
                <a:latin typeface="Chalkboard" charset="0"/>
                <a:ea typeface="Chalkboard" charset="0"/>
                <a:cs typeface="Chalkboard" charset="0"/>
              </a:rPr>
              <a:t> have never known anything other than smart phones and social media.</a:t>
            </a:r>
          </a:p>
          <a:p>
            <a:pPr marL="457200" indent="-457200" eaLnBrk="1" hangingPunct="1">
              <a:spcBef>
                <a:spcPct val="50000"/>
              </a:spcBef>
              <a:buFont typeface="Arial" charset="0"/>
              <a:buChar char="•"/>
            </a:pPr>
            <a:r>
              <a:rPr lang="en-US" sz="2800" dirty="0" smtClean="0">
                <a:latin typeface="Chalkboard" charset="0"/>
                <a:ea typeface="Chalkboard" charset="0"/>
                <a:cs typeface="Chalkboard" charset="0"/>
              </a:rPr>
              <a:t>They have—and require—lots of choice.</a:t>
            </a:r>
          </a:p>
          <a:p>
            <a:pPr marL="457200" indent="-457200" eaLnBrk="1" hangingPunct="1">
              <a:spcBef>
                <a:spcPct val="50000"/>
              </a:spcBef>
              <a:buFont typeface="Arial" charset="0"/>
              <a:buChar char="•"/>
            </a:pPr>
            <a:r>
              <a:rPr lang="en-US" sz="2800" dirty="0" smtClean="0">
                <a:latin typeface="Chalkboard" charset="0"/>
                <a:ea typeface="Chalkboard" charset="0"/>
                <a:cs typeface="Chalkboard" charset="0"/>
              </a:rPr>
              <a:t>They are more afraid to make mistakes and be wrong about something.</a:t>
            </a:r>
          </a:p>
          <a:p>
            <a:pPr marL="457200" indent="-457200" eaLnBrk="1" hangingPunct="1">
              <a:spcBef>
                <a:spcPct val="50000"/>
              </a:spcBef>
              <a:buFont typeface="Arial" charset="0"/>
              <a:buChar char="•"/>
            </a:pPr>
            <a:r>
              <a:rPr lang="en-US" sz="2800" dirty="0" smtClean="0">
                <a:latin typeface="Chalkboard" charset="0"/>
                <a:ea typeface="Chalkboard" charset="0"/>
                <a:cs typeface="Chalkboard" charset="0"/>
              </a:rPr>
              <a:t>They </a:t>
            </a:r>
            <a:r>
              <a:rPr lang="en-US" sz="2800" dirty="0">
                <a:latin typeface="Chalkboard" charset="0"/>
                <a:ea typeface="Chalkboard" charset="0"/>
                <a:cs typeface="Chalkboard" charset="0"/>
              </a:rPr>
              <a:t>tend to sleep less, spending up to six hours a day looking at screens, thus reducing face-to-face contact</a:t>
            </a:r>
            <a:r>
              <a:rPr lang="en-US" sz="2800" dirty="0" smtClean="0">
                <a:latin typeface="Chalkboard" charset="0"/>
                <a:ea typeface="Chalkboard" charset="0"/>
                <a:cs typeface="Chalkboard" charset="0"/>
              </a:rPr>
              <a:t>. </a:t>
            </a:r>
          </a:p>
          <a:p>
            <a:pPr marL="0" indent="0" eaLnBrk="1" hangingPunct="1">
              <a:spcBef>
                <a:spcPct val="50000"/>
              </a:spcBef>
            </a:pPr>
            <a:r>
              <a:rPr lang="en-US" sz="2400" dirty="0" smtClean="0">
                <a:latin typeface="Chalkboard" charset="0"/>
                <a:ea typeface="Chalkboard" charset="0"/>
                <a:cs typeface="Chalkboard" charset="0"/>
              </a:rPr>
              <a:t>                                     - Jean </a:t>
            </a:r>
            <a:r>
              <a:rPr lang="en-US" sz="2400" dirty="0" err="1" smtClean="0">
                <a:latin typeface="Chalkboard" charset="0"/>
                <a:ea typeface="Chalkboard" charset="0"/>
                <a:cs typeface="Chalkboard" charset="0"/>
              </a:rPr>
              <a:t>Twenge</a:t>
            </a:r>
            <a:r>
              <a:rPr lang="en-US" sz="2400" dirty="0" smtClean="0">
                <a:latin typeface="Chalkboard" charset="0"/>
                <a:ea typeface="Chalkboard" charset="0"/>
                <a:cs typeface="Chalkboard" charset="0"/>
              </a:rPr>
              <a:t> (2017)</a:t>
            </a:r>
          </a:p>
          <a:p>
            <a:pPr marL="457200" indent="-457200" eaLnBrk="1" hangingPunct="1">
              <a:spcBef>
                <a:spcPct val="50000"/>
              </a:spcBef>
              <a:buFont typeface="Arial" charset="0"/>
              <a:buChar char="•"/>
            </a:pPr>
            <a:endParaRPr lang="en-US" sz="2800" dirty="0" smtClean="0">
              <a:latin typeface="Comic Sans MS" charset="0"/>
              <a:ea typeface="Comic Sans MS" charset="0"/>
              <a:cs typeface="Comic Sans MS" charset="0"/>
            </a:endParaRPr>
          </a:p>
          <a:p>
            <a:pPr marL="457200" indent="-457200" eaLnBrk="1" hangingPunct="1">
              <a:spcBef>
                <a:spcPct val="50000"/>
              </a:spcBef>
              <a:buFont typeface="Arial" charset="0"/>
              <a:buChar char="•"/>
            </a:pPr>
            <a:endParaRPr lang="en-US" sz="2800" dirty="0" smtClean="0">
              <a:latin typeface="Comic Sans MS" charset="0"/>
              <a:ea typeface="Comic Sans MS" charset="0"/>
              <a:cs typeface="Comic Sans MS" charset="0"/>
            </a:endParaRPr>
          </a:p>
          <a:p>
            <a:pPr marL="457200" indent="-457200" eaLnBrk="1" hangingPunct="1">
              <a:spcBef>
                <a:spcPct val="50000"/>
              </a:spcBef>
              <a:buFont typeface="Arial" charset="0"/>
              <a:buChar char="•"/>
            </a:pPr>
            <a:endParaRPr lang="en-US" sz="2800" dirty="0" smtClean="0">
              <a:latin typeface="Comic Sans MS" charset="0"/>
              <a:ea typeface="Comic Sans MS" charset="0"/>
              <a:cs typeface="Comic Sans MS" charset="0"/>
            </a:endParaRPr>
          </a:p>
          <a:p>
            <a:pPr eaLnBrk="1" hangingPunct="1">
              <a:spcBef>
                <a:spcPct val="50000"/>
              </a:spcBef>
            </a:pPr>
            <a:endParaRPr lang="en-US" sz="2000" dirty="0">
              <a:latin typeface="Tahoma" charset="0"/>
            </a:endParaRPr>
          </a:p>
          <a:p>
            <a:pPr eaLnBrk="1" hangingPunct="1">
              <a:spcBef>
                <a:spcPct val="50000"/>
              </a:spcBef>
            </a:pPr>
            <a:r>
              <a:rPr lang="en-US" sz="2000" dirty="0" smtClean="0">
                <a:latin typeface="Tahoma" charset="0"/>
              </a:rPr>
              <a:t>	</a:t>
            </a:r>
            <a:endParaRPr lang="en-US" sz="2000" b="1" dirty="0">
              <a:latin typeface="Tahoma" charset="0"/>
            </a:endParaRPr>
          </a:p>
        </p:txBody>
      </p:sp>
    </p:spTree>
    <p:extLst>
      <p:ext uri="{BB962C8B-B14F-4D97-AF65-F5344CB8AC3E}">
        <p14:creationId xmlns:p14="http://schemas.microsoft.com/office/powerpoint/2010/main" val="45745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58533" y="364449"/>
            <a:ext cx="4064000" cy="6180666"/>
          </a:xfrm>
          <a:prstGeom prst="rect">
            <a:avLst/>
          </a:prstGeom>
          <a:solidFill>
            <a:schemeClr val="bg1">
              <a:lumMod val="75000"/>
            </a:schemeClr>
          </a:solidFill>
          <a:ln w="38100">
            <a:solidFill>
              <a:schemeClr val="tx1"/>
            </a:solidFill>
          </a:ln>
          <a:scene3d>
            <a:camera prst="orthographicFront"/>
            <a:lightRig rig="threePt" dir="t"/>
          </a:scene3d>
          <a:sp3d>
            <a:bevelT w="152400" h="50800" prst="softRound"/>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02" name="Rectangle 2"/>
          <p:cNvSpPr>
            <a:spLocks noChangeArrowheads="1"/>
          </p:cNvSpPr>
          <p:nvPr/>
        </p:nvSpPr>
        <p:spPr bwMode="auto">
          <a:xfrm>
            <a:off x="745067" y="1270923"/>
            <a:ext cx="7569199" cy="4367718"/>
          </a:xfrm>
          <a:prstGeom prst="rect">
            <a:avLst/>
          </a:prstGeom>
          <a:solidFill>
            <a:schemeClr val="bg1"/>
          </a:solidFill>
          <a:ln w="57150" cmpd="thickThin">
            <a:solidFill>
              <a:schemeClr val="tx1"/>
            </a:solidFill>
            <a:miter lim="800000"/>
            <a:headEnd/>
            <a:tailEnd/>
          </a:ln>
        </p:spPr>
        <p:txBody>
          <a:bodyPr wrap="none" anchor="ctr"/>
          <a:lstStyle/>
          <a:p>
            <a:pPr algn="ctr">
              <a:defRPr/>
            </a:pPr>
            <a:endParaRPr lang="en-US" sz="2400" b="1" dirty="0">
              <a:latin typeface="Tahoma" pitchFamily="34" charset="0"/>
              <a:ea typeface="+mn-ea"/>
            </a:endParaRPr>
          </a:p>
          <a:p>
            <a:pPr algn="ctr">
              <a:defRPr/>
            </a:pPr>
            <a:endParaRPr lang="en-US" sz="2200" dirty="0">
              <a:latin typeface="Tahoma" pitchFamily="34" charset="0"/>
              <a:ea typeface="+mn-ea"/>
            </a:endParaRPr>
          </a:p>
        </p:txBody>
      </p:sp>
      <p:sp>
        <p:nvSpPr>
          <p:cNvPr id="34819" name="Rectangle 3"/>
          <p:cNvSpPr>
            <a:spLocks noChangeArrowheads="1"/>
          </p:cNvSpPr>
          <p:nvPr/>
        </p:nvSpPr>
        <p:spPr bwMode="auto">
          <a:xfrm>
            <a:off x="973666" y="1440412"/>
            <a:ext cx="7111999" cy="4462760"/>
          </a:xfrm>
          <a:prstGeom prst="rect">
            <a:avLst/>
          </a:prstGeom>
          <a:noFill/>
          <a:ln w="9525">
            <a:noFill/>
            <a:miter lim="800000"/>
            <a:headEnd/>
            <a:tailEnd/>
          </a:ln>
        </p:spPr>
        <p:txBody>
          <a:bodyPr wrap="square">
            <a:spAutoFit/>
          </a:bodyPr>
          <a:lstStyle/>
          <a:p>
            <a:pPr algn="ctr"/>
            <a:r>
              <a:rPr lang="en-US" sz="4000" dirty="0" smtClean="0">
                <a:latin typeface="Chalkboard" charset="0"/>
                <a:ea typeface="Chalkboard" charset="0"/>
                <a:cs typeface="Chalkboard" charset="0"/>
              </a:rPr>
              <a:t>Our brains are set up for face-to-face contact, where </a:t>
            </a:r>
            <a:r>
              <a:rPr lang="en-US" sz="4000" u="sng" dirty="0" smtClean="0">
                <a:latin typeface="Chalkboard" charset="0"/>
                <a:ea typeface="Chalkboard" charset="0"/>
                <a:cs typeface="Chalkboard" charset="0"/>
              </a:rPr>
              <a:t>body language</a:t>
            </a:r>
            <a:r>
              <a:rPr lang="en-US" sz="4000" dirty="0" smtClean="0">
                <a:latin typeface="Chalkboard" charset="0"/>
                <a:ea typeface="Chalkboard" charset="0"/>
                <a:cs typeface="Chalkboard" charset="0"/>
              </a:rPr>
              <a:t> tells us “what to do next to keep the interaction operating well.”</a:t>
            </a:r>
          </a:p>
          <a:p>
            <a:pPr algn="ctr"/>
            <a:endParaRPr lang="en-US" sz="2400" dirty="0" smtClean="0">
              <a:latin typeface="Chalkboard" charset="0"/>
              <a:ea typeface="Chalkboard" charset="0"/>
              <a:cs typeface="Chalkboard" charset="0"/>
            </a:endParaRPr>
          </a:p>
          <a:p>
            <a:pPr algn="ctr"/>
            <a:r>
              <a:rPr lang="en-US" sz="2400" dirty="0" smtClean="0">
                <a:latin typeface="Chalkboard" charset="0"/>
                <a:ea typeface="Chalkboard" charset="0"/>
                <a:cs typeface="Chalkboard" charset="0"/>
              </a:rPr>
              <a:t>                          - </a:t>
            </a:r>
            <a:r>
              <a:rPr lang="en-US" sz="2400" dirty="0" err="1" smtClean="0">
                <a:latin typeface="Chalkboard" charset="0"/>
                <a:ea typeface="Chalkboard" charset="0"/>
                <a:cs typeface="Chalkboard" charset="0"/>
              </a:rPr>
              <a:t>Goleman</a:t>
            </a:r>
            <a:r>
              <a:rPr lang="en-US" sz="2400" dirty="0" smtClean="0">
                <a:latin typeface="Chalkboard" charset="0"/>
                <a:ea typeface="Chalkboard" charset="0"/>
                <a:cs typeface="Chalkboard" charset="0"/>
              </a:rPr>
              <a:t> &amp; </a:t>
            </a:r>
            <a:r>
              <a:rPr lang="en-US" sz="2400" dirty="0" err="1" smtClean="0">
                <a:latin typeface="Chalkboard" charset="0"/>
                <a:ea typeface="Chalkboard" charset="0"/>
                <a:cs typeface="Chalkboard" charset="0"/>
              </a:rPr>
              <a:t>Senge</a:t>
            </a:r>
            <a:r>
              <a:rPr lang="en-US" sz="2400" dirty="0" smtClean="0">
                <a:latin typeface="Chalkboard" charset="0"/>
                <a:ea typeface="Chalkboard" charset="0"/>
                <a:cs typeface="Chalkboard" charset="0"/>
              </a:rPr>
              <a:t> (2014)</a:t>
            </a:r>
            <a:endParaRPr lang="en-US" sz="2400" dirty="0">
              <a:latin typeface="Chalkboard" charset="0"/>
              <a:ea typeface="Chalkboard" charset="0"/>
              <a:cs typeface="Chalkboard" charset="0"/>
            </a:endParaRPr>
          </a:p>
          <a:p>
            <a:pPr algn="ctr"/>
            <a:endParaRPr lang="en-US" sz="3600" dirty="0">
              <a:latin typeface="Tahoma" pitchFamily="34" charset="0"/>
            </a:endParaRPr>
          </a:p>
        </p:txBody>
      </p:sp>
    </p:spTree>
    <p:extLst>
      <p:ext uri="{BB962C8B-B14F-4D97-AF65-F5344CB8AC3E}">
        <p14:creationId xmlns:p14="http://schemas.microsoft.com/office/powerpoint/2010/main" val="121232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1600" y="338666"/>
            <a:ext cx="4064000" cy="6112933"/>
          </a:xfrm>
          <a:prstGeom prst="rect">
            <a:avLst/>
          </a:prstGeom>
          <a:solidFill>
            <a:schemeClr val="bg1">
              <a:lumMod val="75000"/>
            </a:schemeClr>
          </a:solidFill>
          <a:ln w="38100">
            <a:solidFill>
              <a:schemeClr val="tx1"/>
            </a:solidFill>
          </a:ln>
          <a:scene3d>
            <a:camera prst="orthographicFront"/>
            <a:lightRig rig="threePt" dir="t"/>
          </a:scene3d>
          <a:sp3d>
            <a:bevelT w="152400" h="50800" prst="softRound"/>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02" name="Rectangle 2"/>
          <p:cNvSpPr>
            <a:spLocks noChangeArrowheads="1"/>
          </p:cNvSpPr>
          <p:nvPr/>
        </p:nvSpPr>
        <p:spPr bwMode="auto">
          <a:xfrm>
            <a:off x="745067" y="1270923"/>
            <a:ext cx="7569199" cy="4367718"/>
          </a:xfrm>
          <a:prstGeom prst="rect">
            <a:avLst/>
          </a:prstGeom>
          <a:solidFill>
            <a:schemeClr val="bg1"/>
          </a:solidFill>
          <a:ln w="57150" cmpd="thickThin">
            <a:solidFill>
              <a:schemeClr val="tx1"/>
            </a:solidFill>
            <a:miter lim="800000"/>
            <a:headEnd/>
            <a:tailEnd/>
          </a:ln>
        </p:spPr>
        <p:txBody>
          <a:bodyPr wrap="none" anchor="ctr"/>
          <a:lstStyle/>
          <a:p>
            <a:pPr algn="ctr">
              <a:defRPr/>
            </a:pPr>
            <a:endParaRPr lang="en-US" sz="2400" b="1" dirty="0">
              <a:latin typeface="Tahoma" pitchFamily="34" charset="0"/>
              <a:ea typeface="+mn-ea"/>
            </a:endParaRPr>
          </a:p>
          <a:p>
            <a:pPr algn="ctr">
              <a:defRPr/>
            </a:pPr>
            <a:endParaRPr lang="en-US" sz="2200" dirty="0">
              <a:latin typeface="Tahoma" pitchFamily="34" charset="0"/>
              <a:ea typeface="+mn-ea"/>
            </a:endParaRPr>
          </a:p>
        </p:txBody>
      </p:sp>
      <p:sp>
        <p:nvSpPr>
          <p:cNvPr id="34819" name="Rectangle 3"/>
          <p:cNvSpPr>
            <a:spLocks noChangeArrowheads="1"/>
          </p:cNvSpPr>
          <p:nvPr/>
        </p:nvSpPr>
        <p:spPr bwMode="auto">
          <a:xfrm>
            <a:off x="973666" y="1372680"/>
            <a:ext cx="7111999" cy="4770537"/>
          </a:xfrm>
          <a:prstGeom prst="rect">
            <a:avLst/>
          </a:prstGeom>
          <a:noFill/>
          <a:ln w="9525">
            <a:noFill/>
            <a:miter lim="800000"/>
            <a:headEnd/>
            <a:tailEnd/>
          </a:ln>
        </p:spPr>
        <p:txBody>
          <a:bodyPr wrap="square">
            <a:spAutoFit/>
          </a:bodyPr>
          <a:lstStyle/>
          <a:p>
            <a:pPr algn="ctr"/>
            <a:r>
              <a:rPr lang="en-US" sz="3600" dirty="0" smtClean="0">
                <a:latin typeface="Chalkboard" charset="0"/>
                <a:ea typeface="Chalkboard" charset="0"/>
                <a:cs typeface="Chalkboard" charset="0"/>
              </a:rPr>
              <a:t>“Some of the problems kids are starting to have—and that may become worse in the future—are because they spend too much time relating to screens and not to people.”</a:t>
            </a:r>
          </a:p>
          <a:p>
            <a:pPr algn="ctr"/>
            <a:endParaRPr lang="en-US" sz="2400" dirty="0" smtClean="0">
              <a:latin typeface="Chalkboard" charset="0"/>
              <a:ea typeface="Chalkboard" charset="0"/>
              <a:cs typeface="Chalkboard" charset="0"/>
            </a:endParaRPr>
          </a:p>
          <a:p>
            <a:pPr algn="ctr"/>
            <a:r>
              <a:rPr lang="en-US" sz="2400" dirty="0" smtClean="0">
                <a:latin typeface="Chalkboard" charset="0"/>
                <a:ea typeface="Chalkboard" charset="0"/>
                <a:cs typeface="Chalkboard" charset="0"/>
              </a:rPr>
              <a:t>                       </a:t>
            </a:r>
            <a:r>
              <a:rPr lang="en-US" sz="2800" dirty="0" smtClean="0">
                <a:latin typeface="Chalkboard" charset="0"/>
                <a:ea typeface="Chalkboard" charset="0"/>
                <a:cs typeface="Chalkboard" charset="0"/>
              </a:rPr>
              <a:t>- Goleman &amp; </a:t>
            </a:r>
            <a:r>
              <a:rPr lang="en-US" sz="2800" dirty="0" err="1" smtClean="0">
                <a:latin typeface="Chalkboard" charset="0"/>
                <a:ea typeface="Chalkboard" charset="0"/>
                <a:cs typeface="Chalkboard" charset="0"/>
              </a:rPr>
              <a:t>Senge</a:t>
            </a:r>
            <a:r>
              <a:rPr lang="en-US" sz="2800" dirty="0" smtClean="0">
                <a:latin typeface="Chalkboard" charset="0"/>
                <a:ea typeface="Chalkboard" charset="0"/>
                <a:cs typeface="Chalkboard" charset="0"/>
              </a:rPr>
              <a:t> (2014)</a:t>
            </a:r>
            <a:endParaRPr lang="en-US" sz="2800" dirty="0">
              <a:latin typeface="Chalkboard" charset="0"/>
              <a:ea typeface="Chalkboard" charset="0"/>
              <a:cs typeface="Chalkboard" charset="0"/>
            </a:endParaRPr>
          </a:p>
          <a:p>
            <a:pPr algn="ctr"/>
            <a:endParaRPr lang="en-US" sz="3600" dirty="0">
              <a:latin typeface="Tahoma" pitchFamily="34" charset="0"/>
            </a:endParaRPr>
          </a:p>
        </p:txBody>
      </p:sp>
    </p:spTree>
    <p:extLst>
      <p:ext uri="{BB962C8B-B14F-4D97-AF65-F5344CB8AC3E}">
        <p14:creationId xmlns:p14="http://schemas.microsoft.com/office/powerpoint/2010/main" val="91318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33388</TotalTime>
  <Words>1838</Words>
  <Application>Microsoft Macintosh PowerPoint</Application>
  <PresentationFormat>On-screen Show (4:3)</PresentationFormat>
  <Paragraphs>412</Paragraphs>
  <Slides>60</Slides>
  <Notes>59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Calibri</vt:lpstr>
      <vt:lpstr>Chalkboard</vt:lpstr>
      <vt:lpstr>Comic Sans MS</vt:lpstr>
      <vt:lpstr>Georgia</vt:lpstr>
      <vt:lpstr>ＭＳ Ｐゴシック</vt:lpstr>
      <vt:lpstr>Tahoma</vt:lpstr>
      <vt:lpstr>Office Theme</vt:lpstr>
      <vt:lpstr>The Power of We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owner1</dc:creator>
  <cp:lastModifiedBy>Ron Nash</cp:lastModifiedBy>
  <cp:revision>2446</cp:revision>
  <dcterms:created xsi:type="dcterms:W3CDTF">2012-07-10T14:20:50Z</dcterms:created>
  <dcterms:modified xsi:type="dcterms:W3CDTF">2019-04-15T21:05:29Z</dcterms:modified>
</cp:coreProperties>
</file>